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138917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197028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401207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331989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3431382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336321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380745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29523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301253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411404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D3DDAA-7715-48BB-8D31-F3F9C72CC594}" type="datetimeFigureOut">
              <a:rPr kumimoji="1" lang="ja-JP" altLang="en-US" smtClean="0"/>
              <a:t>2016/6/8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96283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8D3DDAA-7715-48BB-8D31-F3F9C72CC594}" type="datetimeFigureOut">
              <a:rPr kumimoji="1" lang="ja-JP" altLang="en-US" smtClean="0"/>
              <a:t>2016/6/8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CD21812-3F60-4D9B-8490-56463E08AF6A}" type="slidenum">
              <a:rPr kumimoji="1" lang="ja-JP" altLang="en-US" smtClean="0"/>
              <a:t>‹#›</a:t>
            </a:fld>
            <a:endParaRPr kumimoji="1" lang="ja-JP" altLang="en-US"/>
          </a:p>
        </p:txBody>
      </p:sp>
    </p:spTree>
    <p:extLst>
      <p:ext uri="{BB962C8B-B14F-4D97-AF65-F5344CB8AC3E}">
        <p14:creationId xmlns:p14="http://schemas.microsoft.com/office/powerpoint/2010/main" val="2855798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suzuki@ot-si.aino.ac.jp"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5" name="正方形/長方形 4"/>
          <p:cNvSpPr/>
          <p:nvPr/>
        </p:nvSpPr>
        <p:spPr>
          <a:xfrm>
            <a:off x="174171" y="159657"/>
            <a:ext cx="6516915" cy="95255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74171" y="159657"/>
            <a:ext cx="6427395" cy="1200329"/>
          </a:xfrm>
          <a:prstGeom prst="rect">
            <a:avLst/>
          </a:prstGeom>
          <a:noFill/>
        </p:spPr>
        <p:txBody>
          <a:bodyPr wrap="square" lIns="91440" tIns="45720" rIns="91440" bIns="45720">
            <a:spAutoFit/>
          </a:bodyPr>
          <a:lstStyle/>
          <a:p>
            <a:pPr algn="ctr"/>
            <a:r>
              <a:rPr lang="ja-JP" altLang="ja-JP" sz="3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平成</a:t>
            </a:r>
            <a:r>
              <a:rPr lang="en-US" altLang="ja-JP"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28</a:t>
            </a:r>
            <a:r>
              <a:rPr lang="ja-JP" altLang="ja-JP"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年度</a:t>
            </a:r>
            <a:endParaRPr lang="ja-JP" altLang="ja-JP" sz="3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endParaRPr>
          </a:p>
          <a:p>
            <a:pPr algn="ctr"/>
            <a:r>
              <a:rPr lang="ja-JP" altLang="ja-JP" sz="3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臨床</a:t>
            </a:r>
            <a:r>
              <a:rPr lang="ja-JP" altLang="ja-JP"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実習</a:t>
            </a:r>
            <a:r>
              <a:rPr lang="en-US" altLang="ja-JP" sz="3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Ⅰ</a:t>
            </a:r>
            <a:r>
              <a:rPr lang="ja-JP" altLang="en-US"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　学生</a:t>
            </a:r>
            <a:r>
              <a:rPr lang="ja-JP" altLang="ja-JP"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事例</a:t>
            </a:r>
            <a:r>
              <a:rPr lang="ja-JP" altLang="en-US"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検討</a:t>
            </a:r>
            <a:r>
              <a:rPr lang="ja-JP" altLang="ja-JP"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rPr>
              <a:t>会</a:t>
            </a:r>
            <a:endParaRPr lang="ja-JP" altLang="en-US" sz="3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GP創英角ﾎﾟｯﾌﾟ体" panose="040B0A00000000000000" pitchFamily="50" charset="-128"/>
              <a:ea typeface="HGP創英角ﾎﾟｯﾌﾟ体" panose="040B0A00000000000000" pitchFamily="50" charset="-128"/>
            </a:endParaRPr>
          </a:p>
        </p:txBody>
      </p:sp>
      <p:sp>
        <p:nvSpPr>
          <p:cNvPr id="7" name="角丸四角形 6"/>
          <p:cNvSpPr/>
          <p:nvPr/>
        </p:nvSpPr>
        <p:spPr>
          <a:xfrm>
            <a:off x="275771" y="1509486"/>
            <a:ext cx="6325795" cy="84766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600" dirty="0">
                <a:solidFill>
                  <a:schemeClr val="tx1"/>
                </a:solidFill>
                <a:latin typeface="メイリオ" panose="020B0604030504040204" pitchFamily="50" charset="-128"/>
                <a:ea typeface="ＭＳ ゴシック" panose="020B0609070205080204" pitchFamily="49" charset="-128"/>
              </a:rPr>
              <a:t>平素より格別のご高配を賜り、厚く御礼申し上げます。</a:t>
            </a:r>
          </a:p>
          <a:p>
            <a:r>
              <a:rPr lang="ja-JP" altLang="ja-JP" sz="1600" dirty="0">
                <a:solidFill>
                  <a:schemeClr val="tx1"/>
                </a:solidFill>
                <a:latin typeface="メイリオ" panose="020B0604030504040204" pitchFamily="50" charset="-128"/>
                <a:ea typeface="ＭＳ ゴシック" panose="020B0609070205080204" pitchFamily="49" charset="-128"/>
              </a:rPr>
              <a:t>この度、平成</a:t>
            </a:r>
            <a:r>
              <a:rPr lang="en-US" altLang="ja-JP" sz="1600" dirty="0" smtClean="0">
                <a:solidFill>
                  <a:schemeClr val="tx1"/>
                </a:solidFill>
                <a:latin typeface="メイリオ" panose="020B0604030504040204" pitchFamily="50" charset="-128"/>
                <a:ea typeface="ＭＳ ゴシック" panose="020B0609070205080204" pitchFamily="49" charset="-128"/>
              </a:rPr>
              <a:t>28</a:t>
            </a:r>
            <a:r>
              <a:rPr lang="ja-JP" altLang="ja-JP" sz="1600" dirty="0" smtClean="0">
                <a:solidFill>
                  <a:schemeClr val="tx1"/>
                </a:solidFill>
                <a:latin typeface="メイリオ" panose="020B0604030504040204" pitchFamily="50" charset="-128"/>
                <a:ea typeface="ＭＳ ゴシック" panose="020B0609070205080204" pitchFamily="49" charset="-128"/>
              </a:rPr>
              <a:t>年度 </a:t>
            </a:r>
            <a:r>
              <a:rPr lang="ja-JP" altLang="ja-JP" sz="1600" dirty="0">
                <a:solidFill>
                  <a:schemeClr val="tx1"/>
                </a:solidFill>
                <a:latin typeface="メイリオ" panose="020B0604030504040204" pitchFamily="50" charset="-128"/>
                <a:ea typeface="ＭＳ ゴシック" panose="020B0609070205080204" pitchFamily="49" charset="-128"/>
              </a:rPr>
              <a:t>臨床</a:t>
            </a:r>
            <a:r>
              <a:rPr lang="ja-JP" altLang="ja-JP" sz="1600" dirty="0" smtClean="0">
                <a:solidFill>
                  <a:schemeClr val="tx1"/>
                </a:solidFill>
                <a:latin typeface="メイリオ" panose="020B0604030504040204" pitchFamily="50" charset="-128"/>
                <a:ea typeface="ＭＳ ゴシック" panose="020B0609070205080204" pitchFamily="49" charset="-128"/>
              </a:rPr>
              <a:t>実習</a:t>
            </a:r>
            <a:r>
              <a:rPr lang="en-US" altLang="ja-JP" sz="1600" dirty="0" smtClean="0">
                <a:solidFill>
                  <a:schemeClr val="tx1"/>
                </a:solidFill>
                <a:latin typeface="メイリオ" panose="020B0604030504040204" pitchFamily="50" charset="-128"/>
                <a:ea typeface="ＭＳ ゴシック" panose="020B0609070205080204" pitchFamily="49" charset="-128"/>
              </a:rPr>
              <a:t>Ⅰ</a:t>
            </a:r>
            <a:r>
              <a:rPr lang="ja-JP" altLang="en-US" sz="1600" dirty="0" smtClean="0">
                <a:solidFill>
                  <a:schemeClr val="tx1"/>
                </a:solidFill>
                <a:latin typeface="メイリオ" panose="020B0604030504040204" pitchFamily="50" charset="-128"/>
                <a:ea typeface="ＭＳ ゴシック" panose="020B0609070205080204" pitchFamily="49" charset="-128"/>
              </a:rPr>
              <a:t>学生</a:t>
            </a:r>
            <a:r>
              <a:rPr lang="ja-JP" altLang="ja-JP" sz="1600" dirty="0" smtClean="0">
                <a:solidFill>
                  <a:schemeClr val="tx1"/>
                </a:solidFill>
                <a:latin typeface="メイリオ" panose="020B0604030504040204" pitchFamily="50" charset="-128"/>
                <a:ea typeface="ＭＳ ゴシック" panose="020B0609070205080204" pitchFamily="49" charset="-128"/>
              </a:rPr>
              <a:t>事例</a:t>
            </a:r>
            <a:r>
              <a:rPr lang="ja-JP" altLang="en-US" sz="1600" dirty="0" smtClean="0">
                <a:solidFill>
                  <a:schemeClr val="tx1"/>
                </a:solidFill>
                <a:latin typeface="メイリオ" panose="020B0604030504040204" pitchFamily="50" charset="-128"/>
                <a:ea typeface="ＭＳ ゴシック" panose="020B0609070205080204" pitchFamily="49" charset="-128"/>
              </a:rPr>
              <a:t>検討</a:t>
            </a:r>
            <a:r>
              <a:rPr lang="ja-JP" altLang="ja-JP" sz="1600" dirty="0" smtClean="0">
                <a:solidFill>
                  <a:schemeClr val="tx1"/>
                </a:solidFill>
                <a:latin typeface="メイリオ" panose="020B0604030504040204" pitchFamily="50" charset="-128"/>
                <a:ea typeface="ＭＳ ゴシック" panose="020B0609070205080204" pitchFamily="49" charset="-128"/>
              </a:rPr>
              <a:t>会</a:t>
            </a:r>
            <a:r>
              <a:rPr lang="ja-JP" altLang="ja-JP" sz="1600" dirty="0">
                <a:solidFill>
                  <a:schemeClr val="tx1"/>
                </a:solidFill>
                <a:latin typeface="メイリオ" panose="020B0604030504040204" pitchFamily="50" charset="-128"/>
                <a:ea typeface="ＭＳ ゴシック" panose="020B0609070205080204" pitchFamily="49" charset="-128"/>
              </a:rPr>
              <a:t>を</a:t>
            </a:r>
            <a:r>
              <a:rPr lang="ja-JP" altLang="ja-JP" sz="1600" dirty="0" smtClean="0">
                <a:solidFill>
                  <a:schemeClr val="tx1"/>
                </a:solidFill>
                <a:latin typeface="メイリオ" panose="020B0604030504040204" pitchFamily="50" charset="-128"/>
                <a:ea typeface="ＭＳ ゴシック" panose="020B0609070205080204" pitchFamily="49" charset="-128"/>
              </a:rPr>
              <a:t>開催</a:t>
            </a:r>
            <a:r>
              <a:rPr lang="ja-JP" altLang="en-US" sz="1600" dirty="0" smtClean="0">
                <a:solidFill>
                  <a:schemeClr val="tx1"/>
                </a:solidFill>
                <a:latin typeface="メイリオ" panose="020B0604030504040204" pitchFamily="50" charset="-128"/>
                <a:ea typeface="ＭＳ ゴシック" panose="020B0609070205080204" pitchFamily="49" charset="-128"/>
              </a:rPr>
              <a:t>致し</a:t>
            </a:r>
            <a:r>
              <a:rPr lang="ja-JP" altLang="ja-JP" sz="1600" dirty="0" smtClean="0">
                <a:solidFill>
                  <a:schemeClr val="tx1"/>
                </a:solidFill>
                <a:latin typeface="メイリオ" panose="020B0604030504040204" pitchFamily="50" charset="-128"/>
                <a:ea typeface="ＭＳ ゴシック" panose="020B0609070205080204" pitchFamily="49" charset="-128"/>
              </a:rPr>
              <a:t>ます</a:t>
            </a:r>
            <a:r>
              <a:rPr lang="ja-JP" altLang="ja-JP" sz="1600" dirty="0">
                <a:solidFill>
                  <a:schemeClr val="tx1"/>
                </a:solidFill>
                <a:latin typeface="メイリオ" panose="020B0604030504040204" pitchFamily="50" charset="-128"/>
                <a:ea typeface="ＭＳ ゴシック" panose="020B0609070205080204" pitchFamily="49" charset="-128"/>
              </a:rPr>
              <a:t>ので案内をさせていただきます</a:t>
            </a:r>
            <a:r>
              <a:rPr lang="ja-JP" altLang="ja-JP" sz="1600" dirty="0" smtClean="0">
                <a:solidFill>
                  <a:schemeClr val="tx1"/>
                </a:solidFill>
                <a:latin typeface="メイリオ" panose="020B0604030504040204" pitchFamily="50" charset="-128"/>
                <a:ea typeface="ＭＳ ゴシック" panose="020B0609070205080204" pitchFamily="49" charset="-128"/>
              </a:rPr>
              <a:t>。</a:t>
            </a:r>
            <a:endParaRPr lang="ja-JP" altLang="ja-JP" sz="1600" dirty="0">
              <a:solidFill>
                <a:schemeClr val="tx1"/>
              </a:solidFill>
              <a:latin typeface="メイリオ" panose="020B0604030504040204" pitchFamily="50" charset="-128"/>
              <a:ea typeface="ＭＳ ゴシック" panose="020B0609070205080204" pitchFamily="49" charset="-128"/>
            </a:endParaRPr>
          </a:p>
        </p:txBody>
      </p:sp>
      <p:sp>
        <p:nvSpPr>
          <p:cNvPr id="9" name="テキスト ボックス 8"/>
          <p:cNvSpPr txBox="1"/>
          <p:nvPr/>
        </p:nvSpPr>
        <p:spPr>
          <a:xfrm>
            <a:off x="275771" y="2505166"/>
            <a:ext cx="1169619" cy="369332"/>
          </a:xfrm>
          <a:prstGeom prst="rect">
            <a:avLst/>
          </a:prstGeom>
          <a:solidFill>
            <a:schemeClr val="bg2"/>
          </a:solidFill>
        </p:spPr>
        <p:txBody>
          <a:bodyPr wrap="square" rtlCol="0">
            <a:spAutoFit/>
          </a:bodyPr>
          <a:lstStyle/>
          <a:p>
            <a:pPr algn="ctr"/>
            <a:r>
              <a:rPr kumimoji="1" lang="ja-JP" altLang="en-US" dirty="0" smtClean="0"/>
              <a:t>会　場</a:t>
            </a:r>
            <a:endParaRPr kumimoji="1" lang="en-US" altLang="ja-JP" dirty="0" smtClean="0"/>
          </a:p>
        </p:txBody>
      </p:sp>
      <p:sp>
        <p:nvSpPr>
          <p:cNvPr id="14" name="テキスト ボックス 13"/>
          <p:cNvSpPr txBox="1"/>
          <p:nvPr/>
        </p:nvSpPr>
        <p:spPr>
          <a:xfrm>
            <a:off x="1445390" y="2509419"/>
            <a:ext cx="5156175" cy="369332"/>
          </a:xfrm>
          <a:prstGeom prst="rect">
            <a:avLst/>
          </a:prstGeom>
          <a:noFill/>
        </p:spPr>
        <p:txBody>
          <a:bodyPr wrap="square" rtlCol="0">
            <a:spAutoFit/>
          </a:bodyPr>
          <a:lstStyle/>
          <a:p>
            <a:r>
              <a:rPr lang="ja-JP" altLang="en-US" dirty="0" smtClean="0"/>
              <a:t>滋賀</a:t>
            </a:r>
            <a:r>
              <a:rPr lang="ja-JP" altLang="en-US" dirty="0"/>
              <a:t>医療技術専門学校　３階　</a:t>
            </a:r>
            <a:r>
              <a:rPr lang="ja-JP" altLang="en-US" dirty="0" smtClean="0"/>
              <a:t>中教室</a:t>
            </a:r>
            <a:endParaRPr lang="en-US" altLang="ja-JP" dirty="0"/>
          </a:p>
        </p:txBody>
      </p:sp>
      <p:sp>
        <p:nvSpPr>
          <p:cNvPr id="15" name="テキスト ボックス 14"/>
          <p:cNvSpPr txBox="1"/>
          <p:nvPr/>
        </p:nvSpPr>
        <p:spPr>
          <a:xfrm>
            <a:off x="275771" y="2887790"/>
            <a:ext cx="1169618" cy="369332"/>
          </a:xfrm>
          <a:prstGeom prst="rect">
            <a:avLst/>
          </a:prstGeom>
          <a:solidFill>
            <a:schemeClr val="bg2"/>
          </a:solidFill>
        </p:spPr>
        <p:txBody>
          <a:bodyPr wrap="square" rtlCol="0">
            <a:spAutoFit/>
          </a:bodyPr>
          <a:lstStyle/>
          <a:p>
            <a:pPr algn="ctr"/>
            <a:r>
              <a:rPr lang="ja-JP" altLang="en-US" dirty="0" smtClean="0"/>
              <a:t>日　付</a:t>
            </a:r>
            <a:endParaRPr kumimoji="1" lang="en-US" altLang="ja-JP" dirty="0" smtClean="0"/>
          </a:p>
        </p:txBody>
      </p:sp>
      <p:sp>
        <p:nvSpPr>
          <p:cNvPr id="16" name="テキスト ボックス 15"/>
          <p:cNvSpPr txBox="1"/>
          <p:nvPr/>
        </p:nvSpPr>
        <p:spPr>
          <a:xfrm>
            <a:off x="1445389" y="2887790"/>
            <a:ext cx="5156176" cy="369332"/>
          </a:xfrm>
          <a:prstGeom prst="rect">
            <a:avLst/>
          </a:prstGeom>
          <a:noFill/>
        </p:spPr>
        <p:txBody>
          <a:bodyPr wrap="square" rtlCol="0">
            <a:spAutoFit/>
          </a:bodyPr>
          <a:lstStyle/>
          <a:p>
            <a:r>
              <a:rPr lang="ja-JP" altLang="en-US" dirty="0" smtClean="0"/>
              <a:t>平成</a:t>
            </a:r>
            <a:r>
              <a:rPr lang="en-US" altLang="ja-JP" dirty="0" smtClean="0"/>
              <a:t>28</a:t>
            </a:r>
            <a:r>
              <a:rPr lang="ja-JP" altLang="en-US" dirty="0" smtClean="0"/>
              <a:t>年　</a:t>
            </a:r>
            <a:r>
              <a:rPr lang="en-US" altLang="ja-JP" dirty="0"/>
              <a:t>7</a:t>
            </a:r>
            <a:r>
              <a:rPr lang="ja-JP" altLang="en-US" dirty="0" smtClean="0"/>
              <a:t>月</a:t>
            </a:r>
            <a:r>
              <a:rPr lang="en-US" altLang="ja-JP" dirty="0"/>
              <a:t>23</a:t>
            </a:r>
            <a:r>
              <a:rPr lang="ja-JP" altLang="en-US" dirty="0" smtClean="0"/>
              <a:t>日（</a:t>
            </a:r>
            <a:r>
              <a:rPr lang="ja-JP" altLang="en-US" dirty="0"/>
              <a:t>土</a:t>
            </a:r>
            <a:r>
              <a:rPr lang="ja-JP" altLang="en-US" dirty="0" smtClean="0"/>
              <a:t>）</a:t>
            </a:r>
            <a:endParaRPr lang="en-US" altLang="ja-JP" dirty="0"/>
          </a:p>
        </p:txBody>
      </p:sp>
      <p:sp>
        <p:nvSpPr>
          <p:cNvPr id="17" name="テキスト ボックス 16"/>
          <p:cNvSpPr txBox="1"/>
          <p:nvPr/>
        </p:nvSpPr>
        <p:spPr>
          <a:xfrm>
            <a:off x="275771" y="3269695"/>
            <a:ext cx="1169618" cy="369332"/>
          </a:xfrm>
          <a:prstGeom prst="rect">
            <a:avLst/>
          </a:prstGeom>
          <a:solidFill>
            <a:schemeClr val="bg2"/>
          </a:solidFill>
        </p:spPr>
        <p:txBody>
          <a:bodyPr wrap="square" rtlCol="0">
            <a:spAutoFit/>
          </a:bodyPr>
          <a:lstStyle/>
          <a:p>
            <a:pPr algn="ctr"/>
            <a:r>
              <a:rPr lang="ja-JP" altLang="en-US" dirty="0" smtClean="0"/>
              <a:t>受付時間</a:t>
            </a:r>
            <a:endParaRPr kumimoji="1" lang="en-US" altLang="ja-JP" dirty="0" smtClean="0"/>
          </a:p>
        </p:txBody>
      </p:sp>
      <p:sp>
        <p:nvSpPr>
          <p:cNvPr id="18" name="テキスト ボックス 17"/>
          <p:cNvSpPr txBox="1"/>
          <p:nvPr/>
        </p:nvSpPr>
        <p:spPr>
          <a:xfrm>
            <a:off x="1436914" y="3264280"/>
            <a:ext cx="5156176" cy="369332"/>
          </a:xfrm>
          <a:prstGeom prst="rect">
            <a:avLst/>
          </a:prstGeom>
          <a:noFill/>
        </p:spPr>
        <p:txBody>
          <a:bodyPr wrap="square" rtlCol="0">
            <a:spAutoFit/>
          </a:bodyPr>
          <a:lstStyle/>
          <a:p>
            <a:r>
              <a:rPr lang="en-US" altLang="ja-JP" dirty="0" smtClean="0"/>
              <a:t>9:30</a:t>
            </a:r>
            <a:r>
              <a:rPr lang="ja-JP" altLang="en-US" dirty="0" smtClean="0"/>
              <a:t>～</a:t>
            </a:r>
            <a:endParaRPr lang="en-US" altLang="ja-JP" dirty="0"/>
          </a:p>
        </p:txBody>
      </p:sp>
      <p:sp>
        <p:nvSpPr>
          <p:cNvPr id="19" name="テキスト ボックス 18"/>
          <p:cNvSpPr txBox="1"/>
          <p:nvPr/>
        </p:nvSpPr>
        <p:spPr>
          <a:xfrm>
            <a:off x="275772" y="3658043"/>
            <a:ext cx="1169618" cy="369332"/>
          </a:xfrm>
          <a:prstGeom prst="rect">
            <a:avLst/>
          </a:prstGeom>
          <a:solidFill>
            <a:schemeClr val="bg2"/>
          </a:solidFill>
        </p:spPr>
        <p:txBody>
          <a:bodyPr wrap="square" rtlCol="0">
            <a:spAutoFit/>
          </a:bodyPr>
          <a:lstStyle/>
          <a:p>
            <a:pPr algn="ctr"/>
            <a:r>
              <a:rPr lang="ja-JP" altLang="en-US" dirty="0" smtClean="0"/>
              <a:t>研修時間</a:t>
            </a:r>
            <a:endParaRPr kumimoji="1" lang="en-US" altLang="ja-JP" dirty="0" smtClean="0"/>
          </a:p>
        </p:txBody>
      </p:sp>
      <p:sp>
        <p:nvSpPr>
          <p:cNvPr id="20" name="テキスト ボックス 19"/>
          <p:cNvSpPr txBox="1"/>
          <p:nvPr/>
        </p:nvSpPr>
        <p:spPr>
          <a:xfrm>
            <a:off x="1436914" y="3640035"/>
            <a:ext cx="5156176" cy="369332"/>
          </a:xfrm>
          <a:prstGeom prst="rect">
            <a:avLst/>
          </a:prstGeom>
          <a:noFill/>
        </p:spPr>
        <p:txBody>
          <a:bodyPr wrap="square" rtlCol="0">
            <a:spAutoFit/>
          </a:bodyPr>
          <a:lstStyle/>
          <a:p>
            <a:r>
              <a:rPr lang="en-US" altLang="ja-JP" dirty="0" smtClean="0"/>
              <a:t>10:00</a:t>
            </a:r>
            <a:r>
              <a:rPr lang="ja-JP" altLang="en-US" dirty="0" smtClean="0"/>
              <a:t>～</a:t>
            </a:r>
            <a:r>
              <a:rPr lang="en-US" altLang="ja-JP" dirty="0" smtClean="0"/>
              <a:t>12:30</a:t>
            </a:r>
            <a:endParaRPr lang="en-US" altLang="ja-JP" dirty="0"/>
          </a:p>
        </p:txBody>
      </p:sp>
      <p:sp>
        <p:nvSpPr>
          <p:cNvPr id="21" name="テキスト ボックス 20"/>
          <p:cNvSpPr txBox="1"/>
          <p:nvPr/>
        </p:nvSpPr>
        <p:spPr>
          <a:xfrm>
            <a:off x="275771" y="4049200"/>
            <a:ext cx="1169618" cy="369332"/>
          </a:xfrm>
          <a:prstGeom prst="rect">
            <a:avLst/>
          </a:prstGeom>
          <a:solidFill>
            <a:schemeClr val="bg2"/>
          </a:solidFill>
        </p:spPr>
        <p:txBody>
          <a:bodyPr wrap="square" rtlCol="0">
            <a:spAutoFit/>
          </a:bodyPr>
          <a:lstStyle/>
          <a:p>
            <a:pPr algn="ctr"/>
            <a:r>
              <a:rPr lang="ja-JP" altLang="en-US" dirty="0" smtClean="0"/>
              <a:t>参 加 費</a:t>
            </a:r>
            <a:endParaRPr kumimoji="1" lang="en-US" altLang="ja-JP" dirty="0" smtClean="0"/>
          </a:p>
        </p:txBody>
      </p:sp>
      <p:sp>
        <p:nvSpPr>
          <p:cNvPr id="22" name="テキスト ボックス 21"/>
          <p:cNvSpPr txBox="1"/>
          <p:nvPr/>
        </p:nvSpPr>
        <p:spPr>
          <a:xfrm>
            <a:off x="1445389" y="4033960"/>
            <a:ext cx="5156176" cy="369332"/>
          </a:xfrm>
          <a:prstGeom prst="rect">
            <a:avLst/>
          </a:prstGeom>
          <a:noFill/>
        </p:spPr>
        <p:txBody>
          <a:bodyPr wrap="square" rtlCol="0">
            <a:spAutoFit/>
          </a:bodyPr>
          <a:lstStyle/>
          <a:p>
            <a:r>
              <a:rPr lang="ja-JP" altLang="en-US" dirty="0" smtClean="0"/>
              <a:t>無料</a:t>
            </a:r>
            <a:endParaRPr lang="en-US" altLang="ja-JP" dirty="0"/>
          </a:p>
        </p:txBody>
      </p:sp>
      <p:sp>
        <p:nvSpPr>
          <p:cNvPr id="23" name="テキスト ボックス 22"/>
          <p:cNvSpPr txBox="1"/>
          <p:nvPr/>
        </p:nvSpPr>
        <p:spPr>
          <a:xfrm>
            <a:off x="275628" y="4437038"/>
            <a:ext cx="1169761" cy="369332"/>
          </a:xfrm>
          <a:prstGeom prst="rect">
            <a:avLst/>
          </a:prstGeom>
          <a:solidFill>
            <a:schemeClr val="bg2"/>
          </a:solidFill>
        </p:spPr>
        <p:txBody>
          <a:bodyPr wrap="square" rtlCol="0">
            <a:spAutoFit/>
          </a:bodyPr>
          <a:lstStyle/>
          <a:p>
            <a:pPr algn="ctr"/>
            <a:r>
              <a:rPr lang="ja-JP" altLang="en-US" dirty="0" smtClean="0"/>
              <a:t>内　容</a:t>
            </a:r>
            <a:endParaRPr kumimoji="1" lang="en-US" altLang="ja-JP" dirty="0" smtClean="0"/>
          </a:p>
        </p:txBody>
      </p:sp>
      <p:sp>
        <p:nvSpPr>
          <p:cNvPr id="24" name="テキスト ボックス 23"/>
          <p:cNvSpPr txBox="1"/>
          <p:nvPr/>
        </p:nvSpPr>
        <p:spPr>
          <a:xfrm>
            <a:off x="1445389" y="4370973"/>
            <a:ext cx="5156176" cy="1200329"/>
          </a:xfrm>
          <a:prstGeom prst="rect">
            <a:avLst/>
          </a:prstGeom>
          <a:noFill/>
        </p:spPr>
        <p:txBody>
          <a:bodyPr wrap="square" rtlCol="0">
            <a:spAutoFit/>
          </a:bodyPr>
          <a:lstStyle/>
          <a:p>
            <a:r>
              <a:rPr lang="ja-JP" altLang="en-US" dirty="0" smtClean="0"/>
              <a:t>学生の</a:t>
            </a:r>
            <a:r>
              <a:rPr lang="ja-JP" altLang="en-US" dirty="0"/>
              <a:t>事例</a:t>
            </a:r>
            <a:r>
              <a:rPr lang="ja-JP" altLang="en-US" dirty="0" smtClean="0"/>
              <a:t>報告をもとに学生事例検討会を実施致します。分野は、参加していただける</a:t>
            </a:r>
            <a:r>
              <a:rPr lang="en-US" altLang="ja-JP" dirty="0" smtClean="0"/>
              <a:t>OTR</a:t>
            </a:r>
            <a:r>
              <a:rPr lang="ja-JP" altLang="en-US" dirty="0" smtClean="0"/>
              <a:t>の方に合わせて身障、老年、精神、発達など各分野から選択致します。</a:t>
            </a:r>
            <a:endParaRPr lang="en-US" altLang="ja-JP" dirty="0" smtClean="0"/>
          </a:p>
        </p:txBody>
      </p:sp>
      <p:sp>
        <p:nvSpPr>
          <p:cNvPr id="4" name="角丸四角形 3"/>
          <p:cNvSpPr/>
          <p:nvPr/>
        </p:nvSpPr>
        <p:spPr>
          <a:xfrm>
            <a:off x="284246" y="5953238"/>
            <a:ext cx="6308844" cy="2184978"/>
          </a:xfrm>
          <a:prstGeom prst="roundRect">
            <a:avLst/>
          </a:prstGeom>
          <a:solidFill>
            <a:schemeClr val="accent1">
              <a:lumMod val="20000"/>
              <a:lumOff val="80000"/>
            </a:schemeClr>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spc="50" dirty="0" smtClean="0">
                <a:solidFill>
                  <a:schemeClr val="tx1"/>
                </a:solidFill>
              </a:rPr>
              <a:t>　</a:t>
            </a:r>
            <a:endParaRPr lang="en-US" altLang="ja-JP" sz="1400" spc="50" dirty="0" smtClean="0">
              <a:solidFill>
                <a:schemeClr val="tx1"/>
              </a:solidFill>
            </a:endParaRPr>
          </a:p>
          <a:p>
            <a:r>
              <a:rPr lang="ja-JP" altLang="en-US" sz="1400" spc="50" dirty="0" smtClean="0">
                <a:solidFill>
                  <a:schemeClr val="tx1"/>
                </a:solidFill>
              </a:rPr>
              <a:t>　本学、作業療法学生が臨床実習</a:t>
            </a:r>
            <a:r>
              <a:rPr lang="en-US" altLang="ja-JP" sz="1400" spc="50" dirty="0" smtClean="0">
                <a:solidFill>
                  <a:schemeClr val="tx1"/>
                </a:solidFill>
              </a:rPr>
              <a:t>Ⅰ</a:t>
            </a:r>
            <a:r>
              <a:rPr lang="ja-JP" altLang="en-US" sz="1400" spc="50" dirty="0" smtClean="0">
                <a:solidFill>
                  <a:schemeClr val="tx1"/>
                </a:solidFill>
              </a:rPr>
              <a:t>から学んだ事例を通して、どのような指導方法が求められているのかを検討していく内容となります。</a:t>
            </a:r>
            <a:endParaRPr lang="en-US" altLang="ja-JP" sz="1400" spc="50" dirty="0" smtClean="0">
              <a:solidFill>
                <a:schemeClr val="tx1"/>
              </a:solidFill>
            </a:endParaRPr>
          </a:p>
          <a:p>
            <a:r>
              <a:rPr lang="ja-JP" altLang="en-US" sz="1400" spc="50" dirty="0">
                <a:solidFill>
                  <a:schemeClr val="tx1"/>
                </a:solidFill>
              </a:rPr>
              <a:t>　</a:t>
            </a:r>
            <a:r>
              <a:rPr lang="ja-JP" altLang="en-US" sz="1400" spc="50" dirty="0" smtClean="0">
                <a:solidFill>
                  <a:schemeClr val="tx1"/>
                </a:solidFill>
              </a:rPr>
              <a:t>臨床現場で教育できること、学校内で教育できること、ともに教育できることを初心に戻ってともに考えられる機会となればと思います。</a:t>
            </a:r>
            <a:endParaRPr lang="en-US" altLang="ja-JP" sz="1400" spc="50" dirty="0">
              <a:solidFill>
                <a:schemeClr val="tx1"/>
              </a:solidFill>
            </a:endParaRPr>
          </a:p>
          <a:p>
            <a:endParaRPr lang="en-US" altLang="ja-JP" sz="1200" dirty="0">
              <a:solidFill>
                <a:schemeClr val="tx1"/>
              </a:solidFill>
              <a:latin typeface="メイリオ" panose="020B0604030504040204" pitchFamily="50" charset="-128"/>
              <a:ea typeface="ＭＳ ゴシック" panose="020B0609070205080204" pitchFamily="49" charset="-128"/>
            </a:endParaRPr>
          </a:p>
          <a:p>
            <a:r>
              <a:rPr lang="ja-JP" altLang="en-US" dirty="0" smtClean="0">
                <a:solidFill>
                  <a:schemeClr val="tx1"/>
                </a:solidFill>
                <a:latin typeface="メイリオ" panose="020B0604030504040204" pitchFamily="50" charset="-128"/>
                <a:ea typeface="ＭＳ ゴシック" panose="020B0609070205080204" pitchFamily="49" charset="-128"/>
              </a:rPr>
              <a:t>　　　</a:t>
            </a:r>
            <a:r>
              <a:rPr lang="ja-JP" altLang="en-US" b="1" dirty="0" smtClean="0">
                <a:solidFill>
                  <a:schemeClr val="tx1"/>
                </a:solidFill>
                <a:latin typeface="メイリオ" panose="020B0604030504040204" pitchFamily="50" charset="-128"/>
                <a:ea typeface="ＭＳ ゴシック" panose="020B0609070205080204" pitchFamily="49" charset="-128"/>
              </a:rPr>
              <a:t>多くの参加をお待ちしています</a:t>
            </a:r>
            <a:r>
              <a:rPr lang="en-US" altLang="ja-JP" b="1" dirty="0" smtClean="0">
                <a:solidFill>
                  <a:schemeClr val="tx1"/>
                </a:solidFill>
                <a:latin typeface="メイリオ" panose="020B0604030504040204" pitchFamily="50" charset="-128"/>
                <a:ea typeface="ＭＳ ゴシック" panose="020B0609070205080204" pitchFamily="49" charset="-128"/>
              </a:rPr>
              <a:t>!!</a:t>
            </a:r>
            <a:endParaRPr lang="en-US" altLang="ja-JP" b="1" dirty="0">
              <a:solidFill>
                <a:schemeClr val="tx1"/>
              </a:solidFill>
              <a:latin typeface="メイリオ" panose="020B0604030504040204" pitchFamily="50" charset="-128"/>
              <a:ea typeface="ＭＳ ゴシック" panose="020B0609070205080204" pitchFamily="49" charset="-128"/>
            </a:endParaRPr>
          </a:p>
        </p:txBody>
      </p:sp>
      <p:sp>
        <p:nvSpPr>
          <p:cNvPr id="25" name="テキスト ボックス 24"/>
          <p:cNvSpPr txBox="1"/>
          <p:nvPr/>
        </p:nvSpPr>
        <p:spPr>
          <a:xfrm>
            <a:off x="1673134" y="5470826"/>
            <a:ext cx="4939729" cy="523220"/>
          </a:xfrm>
          <a:prstGeom prst="rect">
            <a:avLst/>
          </a:prstGeom>
          <a:noFill/>
        </p:spPr>
        <p:txBody>
          <a:bodyPr wrap="square" rtlCol="0">
            <a:spAutoFit/>
          </a:bodyPr>
          <a:lstStyle/>
          <a:p>
            <a:r>
              <a:rPr lang="en-US" altLang="ja-JP" sz="1400" dirty="0" smtClean="0"/>
              <a:t>※</a:t>
            </a:r>
            <a:r>
              <a:rPr lang="ja-JP" altLang="en-US" sz="1400" dirty="0" smtClean="0"/>
              <a:t>日本作業療法士協会生涯教育基礎ポイント（１ポイント）対象　</a:t>
            </a:r>
            <a:endParaRPr lang="en-US" altLang="ja-JP" sz="1400" dirty="0" smtClean="0"/>
          </a:p>
          <a:p>
            <a:r>
              <a:rPr lang="ja-JP" altLang="en-US" sz="1400" dirty="0"/>
              <a:t>　</a:t>
            </a:r>
            <a:r>
              <a:rPr lang="ja-JP" altLang="en-US" sz="1400" dirty="0" smtClean="0"/>
              <a:t>  が付与されますので生涯教育手帳をお持ちください。</a:t>
            </a:r>
            <a:endParaRPr lang="en-US" altLang="ja-JP" sz="1400" dirty="0"/>
          </a:p>
        </p:txBody>
      </p:sp>
      <p:sp>
        <p:nvSpPr>
          <p:cNvPr id="26" name="テキスト ボックス 25"/>
          <p:cNvSpPr txBox="1"/>
          <p:nvPr/>
        </p:nvSpPr>
        <p:spPr>
          <a:xfrm>
            <a:off x="284246" y="8310599"/>
            <a:ext cx="1152668" cy="369332"/>
          </a:xfrm>
          <a:prstGeom prst="rect">
            <a:avLst/>
          </a:prstGeom>
          <a:solidFill>
            <a:schemeClr val="bg2"/>
          </a:solidFill>
        </p:spPr>
        <p:txBody>
          <a:bodyPr wrap="square" rtlCol="0">
            <a:spAutoFit/>
          </a:bodyPr>
          <a:lstStyle/>
          <a:p>
            <a:pPr algn="ctr"/>
            <a:r>
              <a:rPr lang="ja-JP" altLang="en-US" dirty="0" smtClean="0"/>
              <a:t>申込方法</a:t>
            </a:r>
            <a:endParaRPr kumimoji="1" lang="en-US" altLang="ja-JP" dirty="0" smtClean="0"/>
          </a:p>
        </p:txBody>
      </p:sp>
      <p:sp>
        <p:nvSpPr>
          <p:cNvPr id="28" name="テキスト ボックス 27"/>
          <p:cNvSpPr txBox="1"/>
          <p:nvPr/>
        </p:nvSpPr>
        <p:spPr>
          <a:xfrm>
            <a:off x="1436914" y="8235717"/>
            <a:ext cx="5156176" cy="1169551"/>
          </a:xfrm>
          <a:prstGeom prst="rect">
            <a:avLst/>
          </a:prstGeom>
          <a:noFill/>
        </p:spPr>
        <p:txBody>
          <a:bodyPr wrap="square" rtlCol="0">
            <a:spAutoFit/>
          </a:bodyPr>
          <a:lstStyle/>
          <a:p>
            <a:r>
              <a:rPr lang="ja-JP" altLang="en-US" sz="1400" dirty="0"/>
              <a:t>申し込み</a:t>
            </a:r>
            <a:r>
              <a:rPr lang="ja-JP" altLang="en-US" sz="1400" dirty="0" smtClean="0"/>
              <a:t>期限　</a:t>
            </a:r>
            <a:r>
              <a:rPr lang="en-US" altLang="ja-JP" sz="1400" dirty="0" smtClean="0"/>
              <a:t>7/8</a:t>
            </a:r>
            <a:r>
              <a:rPr lang="ja-JP" altLang="en-US" sz="1400" dirty="0" smtClean="0"/>
              <a:t>（金）</a:t>
            </a:r>
            <a:r>
              <a:rPr lang="ja-JP" altLang="en-US" sz="1400" dirty="0"/>
              <a:t>　</a:t>
            </a:r>
            <a:r>
              <a:rPr lang="en-US" altLang="ja-JP" sz="1400" dirty="0"/>
              <a:t>18:00</a:t>
            </a:r>
            <a:r>
              <a:rPr lang="ja-JP" altLang="en-US" sz="1400" dirty="0" err="1" smtClean="0"/>
              <a:t>までに</a:t>
            </a:r>
            <a:endParaRPr lang="en-US" altLang="ja-JP" sz="1400" dirty="0" smtClean="0"/>
          </a:p>
          <a:p>
            <a:r>
              <a:rPr lang="ja-JP" altLang="en-US" sz="1400" dirty="0" smtClean="0"/>
              <a:t>必要事項を下記のメールにお送り下さい。</a:t>
            </a:r>
            <a:endParaRPr lang="en-US" altLang="ja-JP" sz="1400" dirty="0" smtClean="0"/>
          </a:p>
          <a:p>
            <a:r>
              <a:rPr lang="ja-JP" altLang="en-US" sz="1400" dirty="0" smtClean="0"/>
              <a:t>①所属先　②</a:t>
            </a:r>
            <a:r>
              <a:rPr lang="ja-JP" altLang="en-US" sz="1400" dirty="0"/>
              <a:t>氏名</a:t>
            </a:r>
            <a:r>
              <a:rPr lang="ja-JP" altLang="en-US" sz="1400" dirty="0" smtClean="0"/>
              <a:t>　③会員番号　④分野</a:t>
            </a:r>
            <a:endParaRPr lang="en-US" altLang="ja-JP" sz="1400" dirty="0"/>
          </a:p>
          <a:p>
            <a:r>
              <a:rPr lang="ja-JP" altLang="en-US" sz="1400" dirty="0" smtClean="0"/>
              <a:t>　　　　　</a:t>
            </a:r>
            <a:r>
              <a:rPr lang="en-US" altLang="ja-JP" sz="1400" dirty="0" smtClean="0"/>
              <a:t>Mail:</a:t>
            </a:r>
            <a:r>
              <a:rPr lang="ja-JP" altLang="en-US" sz="1400" dirty="0"/>
              <a:t> </a:t>
            </a:r>
            <a:r>
              <a:rPr lang="en-US" altLang="ja-JP" sz="1400" dirty="0" smtClean="0">
                <a:hlinkClick r:id="rId2"/>
              </a:rPr>
              <a:t>k-suzuki@ot-si.aino.ac.jp</a:t>
            </a:r>
            <a:r>
              <a:rPr lang="en-US" altLang="ja-JP" sz="1400" dirty="0" smtClean="0"/>
              <a:t>        TEL</a:t>
            </a:r>
            <a:r>
              <a:rPr lang="ja-JP" altLang="en-US" sz="1400" dirty="0" smtClean="0"/>
              <a:t>：</a:t>
            </a:r>
            <a:r>
              <a:rPr lang="en-US" altLang="ja-JP" sz="1400" dirty="0" smtClean="0"/>
              <a:t>0749-46-2323</a:t>
            </a:r>
            <a:r>
              <a:rPr lang="ja-JP" altLang="en-US" sz="1400" dirty="0" smtClean="0"/>
              <a:t>（</a:t>
            </a:r>
            <a:r>
              <a:rPr lang="ja-JP" altLang="en-US" sz="1400" dirty="0"/>
              <a:t>直</a:t>
            </a:r>
            <a:r>
              <a:rPr lang="ja-JP" altLang="en-US" sz="1400" dirty="0" smtClean="0"/>
              <a:t>）　　　　    </a:t>
            </a:r>
            <a:endParaRPr lang="en-US" altLang="ja-JP" sz="1400" dirty="0" smtClean="0"/>
          </a:p>
          <a:p>
            <a:r>
              <a:rPr lang="en-US" altLang="ja-JP" sz="1400" dirty="0"/>
              <a:t> </a:t>
            </a:r>
            <a:r>
              <a:rPr lang="en-US" altLang="ja-JP" sz="1400" dirty="0" smtClean="0"/>
              <a:t>                         </a:t>
            </a:r>
            <a:r>
              <a:rPr lang="ja-JP" altLang="en-US" sz="1400" dirty="0" smtClean="0"/>
              <a:t>滋賀医療技術専門学校　作業療法学科　鈴木耕平</a:t>
            </a:r>
            <a:endParaRPr lang="en-US" altLang="ja-JP" sz="1400" dirty="0" smtClean="0"/>
          </a:p>
        </p:txBody>
      </p:sp>
      <p:pic>
        <p:nvPicPr>
          <p:cNvPr id="29" name="コンテンツ プレースホルダー 5" descr="http://kids.wanpug.com/illust/illust594.png"/>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0974" y="7466994"/>
            <a:ext cx="1309915" cy="1005551"/>
          </a:xfrm>
          <a:prstGeom prst="rect">
            <a:avLst/>
          </a:prstGeom>
          <a:noFill/>
          <a:ln>
            <a:noFill/>
          </a:ln>
        </p:spPr>
      </p:pic>
      <p:pic>
        <p:nvPicPr>
          <p:cNvPr id="30" name="図 29" descr="http://kids.wanpug.com/illust/illust401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91100" y="2465194"/>
            <a:ext cx="1336145" cy="1872033"/>
          </a:xfrm>
          <a:prstGeom prst="rect">
            <a:avLst/>
          </a:prstGeom>
          <a:noFill/>
          <a:ln>
            <a:noFill/>
          </a:ln>
        </p:spPr>
      </p:pic>
      <p:pic>
        <p:nvPicPr>
          <p:cNvPr id="31" name="Picture 7" descr="C:\Users\kioka\Desktop\図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6101" y="4751286"/>
            <a:ext cx="1210354" cy="113165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673134" y="9335087"/>
            <a:ext cx="4919956" cy="307777"/>
          </a:xfrm>
          <a:prstGeom prst="rect">
            <a:avLst/>
          </a:prstGeom>
          <a:noFill/>
        </p:spPr>
        <p:txBody>
          <a:bodyPr wrap="square" rtlCol="0">
            <a:spAutoFit/>
          </a:bodyPr>
          <a:lstStyle/>
          <a:p>
            <a:r>
              <a:rPr kumimoji="1" lang="ja-JP" altLang="en-US" sz="1400" dirty="0" smtClean="0"/>
              <a:t>ご不明な点などございましたら、お気軽にお問い合わせください。</a:t>
            </a:r>
            <a:endParaRPr kumimoji="1" lang="ja-JP" altLang="en-US" sz="1400" dirty="0"/>
          </a:p>
        </p:txBody>
      </p:sp>
    </p:spTree>
    <p:extLst>
      <p:ext uri="{BB962C8B-B14F-4D97-AF65-F5344CB8AC3E}">
        <p14:creationId xmlns:p14="http://schemas.microsoft.com/office/powerpoint/2010/main" val="626606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TotalTime>
  <Words>130</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HGP創英角ﾎﾟｯﾌﾟ体</vt:lpstr>
      <vt:lpstr>ＭＳ Ｐゴシック</vt:lpstr>
      <vt:lpstr>ＭＳ 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寺井淳</dc:creator>
  <cp:lastModifiedBy>shihoko tanaka</cp:lastModifiedBy>
  <cp:revision>41</cp:revision>
  <cp:lastPrinted>2016-06-08T04:41:39Z</cp:lastPrinted>
  <dcterms:created xsi:type="dcterms:W3CDTF">2015-06-03T00:43:14Z</dcterms:created>
  <dcterms:modified xsi:type="dcterms:W3CDTF">2016-06-08T04:42:48Z</dcterms:modified>
</cp:coreProperties>
</file>