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476" y="5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38844A0-EA8C-44B9-A7FA-BE1291F7968B}" type="datetimeFigureOut">
              <a:rPr kumimoji="1" lang="ja-JP" altLang="en-US" smtClean="0"/>
              <a:pPr/>
              <a:t>2017/9/25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9153F7-EAEC-494A-8EB1-2DA1DD72B85F}" type="slidenum">
              <a:rPr kumimoji="1" lang="ja-JP" altLang="en-US" smtClean="0"/>
              <a:pPr/>
              <a:t>‹#›</a:t>
            </a:fld>
            <a:endParaRPr kumimoji="1" lang="ja-JP" altLang="en-US"/>
          </a:p>
        </p:txBody>
      </p:sp>
    </p:spTree>
    <p:extLst>
      <p:ext uri="{BB962C8B-B14F-4D97-AF65-F5344CB8AC3E}">
        <p14:creationId xmlns:p14="http://schemas.microsoft.com/office/powerpoint/2010/main" val="2055178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8844A0-EA8C-44B9-A7FA-BE1291F7968B}" type="datetimeFigureOut">
              <a:rPr kumimoji="1" lang="ja-JP" altLang="en-US" smtClean="0"/>
              <a:pPr/>
              <a:t>2017/9/25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9153F7-EAEC-494A-8EB1-2DA1DD72B85F}" type="slidenum">
              <a:rPr kumimoji="1" lang="ja-JP" altLang="en-US" smtClean="0"/>
              <a:pPr/>
              <a:t>‹#›</a:t>
            </a:fld>
            <a:endParaRPr kumimoji="1" lang="ja-JP" altLang="en-US"/>
          </a:p>
        </p:txBody>
      </p:sp>
    </p:spTree>
    <p:extLst>
      <p:ext uri="{BB962C8B-B14F-4D97-AF65-F5344CB8AC3E}">
        <p14:creationId xmlns:p14="http://schemas.microsoft.com/office/powerpoint/2010/main" val="1320292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8844A0-EA8C-44B9-A7FA-BE1291F7968B}" type="datetimeFigureOut">
              <a:rPr kumimoji="1" lang="ja-JP" altLang="en-US" smtClean="0"/>
              <a:pPr/>
              <a:t>2017/9/25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9153F7-EAEC-494A-8EB1-2DA1DD72B85F}" type="slidenum">
              <a:rPr kumimoji="1" lang="ja-JP" altLang="en-US" smtClean="0"/>
              <a:pPr/>
              <a:t>‹#›</a:t>
            </a:fld>
            <a:endParaRPr kumimoji="1" lang="ja-JP" altLang="en-US"/>
          </a:p>
        </p:txBody>
      </p:sp>
    </p:spTree>
    <p:extLst>
      <p:ext uri="{BB962C8B-B14F-4D97-AF65-F5344CB8AC3E}">
        <p14:creationId xmlns:p14="http://schemas.microsoft.com/office/powerpoint/2010/main" val="3236938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8844A0-EA8C-44B9-A7FA-BE1291F7968B}" type="datetimeFigureOut">
              <a:rPr kumimoji="1" lang="ja-JP" altLang="en-US" smtClean="0"/>
              <a:pPr/>
              <a:t>2017/9/25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9153F7-EAEC-494A-8EB1-2DA1DD72B85F}" type="slidenum">
              <a:rPr kumimoji="1" lang="ja-JP" altLang="en-US" smtClean="0"/>
              <a:pPr/>
              <a:t>‹#›</a:t>
            </a:fld>
            <a:endParaRPr kumimoji="1" lang="ja-JP" altLang="en-US"/>
          </a:p>
        </p:txBody>
      </p:sp>
    </p:spTree>
    <p:extLst>
      <p:ext uri="{BB962C8B-B14F-4D97-AF65-F5344CB8AC3E}">
        <p14:creationId xmlns:p14="http://schemas.microsoft.com/office/powerpoint/2010/main" val="1306875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38844A0-EA8C-44B9-A7FA-BE1291F7968B}" type="datetimeFigureOut">
              <a:rPr kumimoji="1" lang="ja-JP" altLang="en-US" smtClean="0"/>
              <a:pPr/>
              <a:t>2017/9/25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49153F7-EAEC-494A-8EB1-2DA1DD72B85F}" type="slidenum">
              <a:rPr kumimoji="1" lang="ja-JP" altLang="en-US" smtClean="0"/>
              <a:pPr/>
              <a:t>‹#›</a:t>
            </a:fld>
            <a:endParaRPr kumimoji="1" lang="ja-JP" altLang="en-US"/>
          </a:p>
        </p:txBody>
      </p:sp>
    </p:spTree>
    <p:extLst>
      <p:ext uri="{BB962C8B-B14F-4D97-AF65-F5344CB8AC3E}">
        <p14:creationId xmlns:p14="http://schemas.microsoft.com/office/powerpoint/2010/main" val="1637353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38844A0-EA8C-44B9-A7FA-BE1291F7968B}" type="datetimeFigureOut">
              <a:rPr kumimoji="1" lang="ja-JP" altLang="en-US" smtClean="0"/>
              <a:pPr/>
              <a:t>2017/9/25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49153F7-EAEC-494A-8EB1-2DA1DD72B85F}" type="slidenum">
              <a:rPr kumimoji="1" lang="ja-JP" altLang="en-US" smtClean="0"/>
              <a:pPr/>
              <a:t>‹#›</a:t>
            </a:fld>
            <a:endParaRPr kumimoji="1" lang="ja-JP" altLang="en-US"/>
          </a:p>
        </p:txBody>
      </p:sp>
    </p:spTree>
    <p:extLst>
      <p:ext uri="{BB962C8B-B14F-4D97-AF65-F5344CB8AC3E}">
        <p14:creationId xmlns:p14="http://schemas.microsoft.com/office/powerpoint/2010/main" val="2877595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38844A0-EA8C-44B9-A7FA-BE1291F7968B}" type="datetimeFigureOut">
              <a:rPr kumimoji="1" lang="ja-JP" altLang="en-US" smtClean="0"/>
              <a:pPr/>
              <a:t>2017/9/25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49153F7-EAEC-494A-8EB1-2DA1DD72B85F}" type="slidenum">
              <a:rPr kumimoji="1" lang="ja-JP" altLang="en-US" smtClean="0"/>
              <a:pPr/>
              <a:t>‹#›</a:t>
            </a:fld>
            <a:endParaRPr kumimoji="1" lang="ja-JP" altLang="en-US"/>
          </a:p>
        </p:txBody>
      </p:sp>
    </p:spTree>
    <p:extLst>
      <p:ext uri="{BB962C8B-B14F-4D97-AF65-F5344CB8AC3E}">
        <p14:creationId xmlns:p14="http://schemas.microsoft.com/office/powerpoint/2010/main" val="361137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38844A0-EA8C-44B9-A7FA-BE1291F7968B}" type="datetimeFigureOut">
              <a:rPr kumimoji="1" lang="ja-JP" altLang="en-US" smtClean="0"/>
              <a:pPr/>
              <a:t>2017/9/25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49153F7-EAEC-494A-8EB1-2DA1DD72B85F}" type="slidenum">
              <a:rPr kumimoji="1" lang="ja-JP" altLang="en-US" smtClean="0"/>
              <a:pPr/>
              <a:t>‹#›</a:t>
            </a:fld>
            <a:endParaRPr kumimoji="1" lang="ja-JP" altLang="en-US"/>
          </a:p>
        </p:txBody>
      </p:sp>
    </p:spTree>
    <p:extLst>
      <p:ext uri="{BB962C8B-B14F-4D97-AF65-F5344CB8AC3E}">
        <p14:creationId xmlns:p14="http://schemas.microsoft.com/office/powerpoint/2010/main" val="2834028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38844A0-EA8C-44B9-A7FA-BE1291F7968B}" type="datetimeFigureOut">
              <a:rPr kumimoji="1" lang="ja-JP" altLang="en-US" smtClean="0"/>
              <a:pPr/>
              <a:t>2017/9/25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49153F7-EAEC-494A-8EB1-2DA1DD72B85F}" type="slidenum">
              <a:rPr kumimoji="1" lang="ja-JP" altLang="en-US" smtClean="0"/>
              <a:pPr/>
              <a:t>‹#›</a:t>
            </a:fld>
            <a:endParaRPr kumimoji="1" lang="ja-JP" altLang="en-US"/>
          </a:p>
        </p:txBody>
      </p:sp>
    </p:spTree>
    <p:extLst>
      <p:ext uri="{BB962C8B-B14F-4D97-AF65-F5344CB8AC3E}">
        <p14:creationId xmlns:p14="http://schemas.microsoft.com/office/powerpoint/2010/main" val="2912081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38844A0-EA8C-44B9-A7FA-BE1291F7968B}" type="datetimeFigureOut">
              <a:rPr kumimoji="1" lang="ja-JP" altLang="en-US" smtClean="0"/>
              <a:pPr/>
              <a:t>2017/9/25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49153F7-EAEC-494A-8EB1-2DA1DD72B85F}" type="slidenum">
              <a:rPr kumimoji="1" lang="ja-JP" altLang="en-US" smtClean="0"/>
              <a:pPr/>
              <a:t>‹#›</a:t>
            </a:fld>
            <a:endParaRPr kumimoji="1" lang="ja-JP" altLang="en-US"/>
          </a:p>
        </p:txBody>
      </p:sp>
    </p:spTree>
    <p:extLst>
      <p:ext uri="{BB962C8B-B14F-4D97-AF65-F5344CB8AC3E}">
        <p14:creationId xmlns:p14="http://schemas.microsoft.com/office/powerpoint/2010/main" val="781305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38844A0-EA8C-44B9-A7FA-BE1291F7968B}" type="datetimeFigureOut">
              <a:rPr kumimoji="1" lang="ja-JP" altLang="en-US" smtClean="0"/>
              <a:pPr/>
              <a:t>2017/9/25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49153F7-EAEC-494A-8EB1-2DA1DD72B85F}" type="slidenum">
              <a:rPr kumimoji="1" lang="ja-JP" altLang="en-US" smtClean="0"/>
              <a:pPr/>
              <a:t>‹#›</a:t>
            </a:fld>
            <a:endParaRPr kumimoji="1" lang="ja-JP" altLang="en-US"/>
          </a:p>
        </p:txBody>
      </p:sp>
    </p:spTree>
    <p:extLst>
      <p:ext uri="{BB962C8B-B14F-4D97-AF65-F5344CB8AC3E}">
        <p14:creationId xmlns:p14="http://schemas.microsoft.com/office/powerpoint/2010/main" val="2993615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F38844A0-EA8C-44B9-A7FA-BE1291F7968B}" type="datetimeFigureOut">
              <a:rPr kumimoji="1" lang="ja-JP" altLang="en-US" smtClean="0"/>
              <a:pPr/>
              <a:t>2017/9/25</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49153F7-EAEC-494A-8EB1-2DA1DD72B85F}" type="slidenum">
              <a:rPr kumimoji="1" lang="ja-JP" altLang="en-US" smtClean="0"/>
              <a:pPr/>
              <a:t>‹#›</a:t>
            </a:fld>
            <a:endParaRPr kumimoji="1" lang="ja-JP" altLang="en-US"/>
          </a:p>
        </p:txBody>
      </p:sp>
    </p:spTree>
    <p:extLst>
      <p:ext uri="{BB962C8B-B14F-4D97-AF65-F5344CB8AC3E}">
        <p14:creationId xmlns:p14="http://schemas.microsoft.com/office/powerpoint/2010/main" val="4153545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640" y="0"/>
            <a:ext cx="6873640" cy="1380598"/>
          </a:xfrm>
          <a:solidFill>
            <a:srgbClr val="FFC000"/>
          </a:solidFill>
          <a:ln w="28575">
            <a:noFill/>
          </a:ln>
        </p:spPr>
        <p:txBody>
          <a:bodyPr>
            <a:noAutofit/>
          </a:bodyPr>
          <a:lstStyle/>
          <a:p>
            <a:pPr algn="r"/>
            <a:r>
              <a:rPr kumimoji="1" lang="ja-JP" altLang="en-US" sz="1600" dirty="0" smtClean="0">
                <a:latin typeface="HGPｺﾞｼｯｸE" panose="020B0900000000000000" pitchFamily="50" charset="-128"/>
                <a:ea typeface="HGPｺﾞｼｯｸE" panose="020B0900000000000000" pitchFamily="50" charset="-128"/>
              </a:rPr>
              <a:t>一社）滋賀県作業療法士会　地域活動局</a:t>
            </a:r>
            <a:r>
              <a:rPr lang="ja-JP" altLang="en-US" sz="1600" dirty="0" smtClean="0">
                <a:latin typeface="HGPｺﾞｼｯｸE" panose="020B0900000000000000" pitchFamily="50" charset="-128"/>
                <a:ea typeface="HGPｺﾞｼｯｸE" panose="020B0900000000000000" pitchFamily="50" charset="-128"/>
              </a:rPr>
              <a:t>・</a:t>
            </a:r>
            <a:r>
              <a:rPr lang="ja-JP" altLang="en-US" sz="1600" dirty="0" smtClean="0">
                <a:solidFill>
                  <a:srgbClr val="FF0000"/>
                </a:solidFill>
                <a:latin typeface="HGPｺﾞｼｯｸE" panose="020B0900000000000000" pitchFamily="50" charset="-128"/>
                <a:ea typeface="HGPｺﾞｼｯｸE" panose="020B0900000000000000" pitchFamily="50" charset="-128"/>
              </a:rPr>
              <a:t>甲賀</a:t>
            </a:r>
            <a:r>
              <a:rPr kumimoji="1" lang="ja-JP" altLang="en-US" sz="1600" dirty="0" smtClean="0">
                <a:solidFill>
                  <a:srgbClr val="FF0000"/>
                </a:solidFill>
                <a:latin typeface="HGPｺﾞｼｯｸE" panose="020B0900000000000000" pitchFamily="50" charset="-128"/>
                <a:ea typeface="HGPｺﾞｼｯｸE" panose="020B0900000000000000" pitchFamily="50" charset="-128"/>
              </a:rPr>
              <a:t>支部</a:t>
            </a:r>
            <a:r>
              <a:rPr kumimoji="1" lang="ja-JP" altLang="en-US" sz="1600" dirty="0" smtClean="0">
                <a:latin typeface="HGPｺﾞｼｯｸE" panose="020B0900000000000000" pitchFamily="50" charset="-128"/>
                <a:ea typeface="HGPｺﾞｼｯｸE" panose="020B0900000000000000" pitchFamily="50" charset="-128"/>
              </a:rPr>
              <a:t>主催</a:t>
            </a:r>
            <a:r>
              <a:rPr kumimoji="1" lang="en-US" altLang="ja-JP" sz="1600" dirty="0" smtClean="0">
                <a:latin typeface="HGPｺﾞｼｯｸE" panose="020B0900000000000000" pitchFamily="50" charset="-128"/>
                <a:ea typeface="HGPｺﾞｼｯｸE" panose="020B0900000000000000" pitchFamily="50" charset="-128"/>
              </a:rPr>
              <a:t/>
            </a:r>
            <a:br>
              <a:rPr kumimoji="1" lang="en-US" altLang="ja-JP" sz="1600" dirty="0" smtClean="0">
                <a:latin typeface="HGPｺﾞｼｯｸE" panose="020B0900000000000000" pitchFamily="50" charset="-128"/>
                <a:ea typeface="HGPｺﾞｼｯｸE" panose="020B0900000000000000" pitchFamily="50" charset="-128"/>
              </a:rPr>
            </a:br>
            <a:r>
              <a:rPr lang="ja-JP" altLang="en-US" sz="2600" dirty="0" smtClean="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生活行為向上マネジメント実践者研修会</a:t>
            </a:r>
            <a:r>
              <a:rPr lang="en-US" altLang="ja-JP" sz="2800" dirty="0" smtClean="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
            </a:r>
            <a:br>
              <a:rPr lang="en-US" altLang="ja-JP" sz="2800" dirty="0" smtClean="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br>
            <a:r>
              <a:rPr lang="ja-JP" altLang="en-US" sz="2000" dirty="0" smtClean="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（事例報告会）</a:t>
            </a:r>
            <a:endParaRPr kumimoji="1" lang="ja-JP" altLang="en-US" sz="1800"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endParaRPr>
          </a:p>
        </p:txBody>
      </p:sp>
      <p:pic>
        <p:nvPicPr>
          <p:cNvPr id="9" name="図 8"/>
          <p:cNvPicPr>
            <a:picLocks noChangeAspect="1"/>
          </p:cNvPicPr>
          <p:nvPr/>
        </p:nvPicPr>
        <p:blipFill>
          <a:blip r:embed="rId2"/>
          <a:stretch>
            <a:fillRect/>
          </a:stretch>
        </p:blipFill>
        <p:spPr>
          <a:xfrm>
            <a:off x="-18504" y="104111"/>
            <a:ext cx="1200924" cy="1111692"/>
          </a:xfrm>
          <a:prstGeom prst="rect">
            <a:avLst/>
          </a:prstGeom>
        </p:spPr>
      </p:pic>
      <p:sp>
        <p:nvSpPr>
          <p:cNvPr id="8" name="正方形/長方形 7"/>
          <p:cNvSpPr/>
          <p:nvPr/>
        </p:nvSpPr>
        <p:spPr>
          <a:xfrm>
            <a:off x="2" y="3592863"/>
            <a:ext cx="6858000" cy="156710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サブタイトル 2"/>
          <p:cNvSpPr txBox="1">
            <a:spLocks/>
          </p:cNvSpPr>
          <p:nvPr/>
        </p:nvSpPr>
        <p:spPr>
          <a:xfrm>
            <a:off x="44041" y="5329895"/>
            <a:ext cx="6813959" cy="2423237"/>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endParaRPr lang="en-US" altLang="ja-JP" sz="1600" dirty="0" smtClean="0">
              <a:solidFill>
                <a:schemeClr val="tx1"/>
              </a:solidFill>
              <a:latin typeface="HGPｺﾞｼｯｸE" panose="020B0900000000000000" pitchFamily="50" charset="-128"/>
              <a:ea typeface="HGPｺﾞｼｯｸE" panose="020B0900000000000000" pitchFamily="50" charset="-128"/>
            </a:endParaRPr>
          </a:p>
          <a:p>
            <a:pPr algn="l"/>
            <a:endParaRPr lang="en-US" altLang="ja-JP" sz="1600" b="1" u="sng" dirty="0" smtClean="0">
              <a:solidFill>
                <a:schemeClr val="tx1"/>
              </a:solidFill>
              <a:latin typeface="HGPｺﾞｼｯｸE" panose="020B0900000000000000" pitchFamily="50" charset="-128"/>
              <a:ea typeface="HGPｺﾞｼｯｸE" panose="020B0900000000000000" pitchFamily="50" charset="-128"/>
            </a:endParaRPr>
          </a:p>
          <a:p>
            <a:pPr algn="l"/>
            <a:r>
              <a:rPr lang="ja-JP" altLang="en-US" sz="1600" b="1" dirty="0" smtClean="0">
                <a:solidFill>
                  <a:schemeClr val="tx1"/>
                </a:solidFill>
                <a:latin typeface="HGPｺﾞｼｯｸE" panose="020B0900000000000000" pitchFamily="50" charset="-128"/>
                <a:ea typeface="HGPｺﾞｼｯｸE" panose="020B0900000000000000" pitchFamily="50" charset="-128"/>
              </a:rPr>
              <a:t>　</a:t>
            </a:r>
            <a:r>
              <a:rPr lang="ja-JP" altLang="en-US" sz="1800" b="1" u="sng" dirty="0" smtClean="0">
                <a:solidFill>
                  <a:schemeClr val="tx1"/>
                </a:solidFill>
                <a:latin typeface="HGPｺﾞｼｯｸE" panose="020B0900000000000000" pitchFamily="50" charset="-128"/>
                <a:ea typeface="HGPｺﾞｼｯｸE" panose="020B0900000000000000" pitchFamily="50" charset="-128"/>
              </a:rPr>
              <a:t>①氏名　②所属　③連絡先</a:t>
            </a:r>
            <a:r>
              <a:rPr lang="ja-JP" altLang="en-US" sz="1600" b="1" u="sng" dirty="0" smtClean="0">
                <a:solidFill>
                  <a:schemeClr val="tx1"/>
                </a:solidFill>
                <a:latin typeface="HGPｺﾞｼｯｸE" panose="020B0900000000000000" pitchFamily="50" charset="-128"/>
                <a:ea typeface="HGPｺﾞｼｯｸE" panose="020B0900000000000000" pitchFamily="50" charset="-128"/>
              </a:rPr>
              <a:t>　</a:t>
            </a:r>
            <a:endParaRPr lang="en-US" altLang="ja-JP" sz="1600" b="1" u="sng" dirty="0" smtClean="0">
              <a:solidFill>
                <a:schemeClr val="tx1"/>
              </a:solidFill>
              <a:latin typeface="HGPｺﾞｼｯｸE" panose="020B0900000000000000" pitchFamily="50" charset="-128"/>
              <a:ea typeface="HGPｺﾞｼｯｸE" panose="020B0900000000000000" pitchFamily="50" charset="-128"/>
            </a:endParaRPr>
          </a:p>
          <a:p>
            <a:pPr algn="l"/>
            <a:r>
              <a:rPr lang="ja-JP" altLang="en-US" sz="1600" b="1" dirty="0">
                <a:solidFill>
                  <a:schemeClr val="tx1"/>
                </a:solidFill>
                <a:latin typeface="HGPｺﾞｼｯｸE" panose="020B0900000000000000" pitchFamily="50" charset="-128"/>
                <a:ea typeface="HGPｺﾞｼｯｸE" panose="020B0900000000000000" pitchFamily="50" charset="-128"/>
              </a:rPr>
              <a:t>　</a:t>
            </a:r>
            <a:r>
              <a:rPr lang="ja-JP" altLang="en-US" sz="1600" b="1" dirty="0" smtClean="0">
                <a:solidFill>
                  <a:schemeClr val="tx1"/>
                </a:solidFill>
                <a:latin typeface="HGPｺﾞｼｯｸE" panose="020B0900000000000000" pitchFamily="50" charset="-128"/>
                <a:ea typeface="HGPｺﾞｼｯｸE" panose="020B0900000000000000" pitchFamily="50" charset="-128"/>
              </a:rPr>
              <a:t>　　　　　　　　　　</a:t>
            </a:r>
            <a:r>
              <a:rPr lang="ja-JP" altLang="en-US" sz="1600" dirty="0" smtClean="0">
                <a:solidFill>
                  <a:schemeClr val="tx1"/>
                </a:solidFill>
                <a:latin typeface="HGPｺﾞｼｯｸE" panose="020B0900000000000000" pitchFamily="50" charset="-128"/>
                <a:ea typeface="HGPｺﾞｼｯｸE" panose="020B0900000000000000" pitchFamily="50" charset="-128"/>
              </a:rPr>
              <a:t>を</a:t>
            </a:r>
            <a:r>
              <a:rPr lang="ja-JP" altLang="en-US" sz="1600" dirty="0">
                <a:solidFill>
                  <a:schemeClr val="tx1"/>
                </a:solidFill>
                <a:latin typeface="HGPｺﾞｼｯｸE" panose="020B0900000000000000" pitchFamily="50" charset="-128"/>
                <a:ea typeface="HGPｺﾞｼｯｸE" panose="020B0900000000000000" pitchFamily="50" charset="-128"/>
              </a:rPr>
              <a:t>ご記入</a:t>
            </a:r>
            <a:r>
              <a:rPr lang="ja-JP" altLang="en-US" sz="1600" dirty="0" smtClean="0">
                <a:solidFill>
                  <a:schemeClr val="tx1"/>
                </a:solidFill>
                <a:latin typeface="HGPｺﾞｼｯｸE" panose="020B0900000000000000" pitchFamily="50" charset="-128"/>
                <a:ea typeface="HGPｺﾞｼｯｸE" panose="020B0900000000000000" pitchFamily="50" charset="-128"/>
              </a:rPr>
              <a:t>頂き下記のメール</a:t>
            </a:r>
            <a:r>
              <a:rPr lang="ja-JP" altLang="en-US" sz="1600" dirty="0">
                <a:solidFill>
                  <a:schemeClr val="tx1"/>
                </a:solidFill>
                <a:latin typeface="HGPｺﾞｼｯｸE" panose="020B0900000000000000" pitchFamily="50" charset="-128"/>
                <a:ea typeface="HGPｺﾞｼｯｸE" panose="020B0900000000000000" pitchFamily="50" charset="-128"/>
              </a:rPr>
              <a:t>にてお申し込み</a:t>
            </a:r>
            <a:r>
              <a:rPr lang="ja-JP" altLang="en-US" sz="1600" dirty="0" smtClean="0">
                <a:solidFill>
                  <a:schemeClr val="tx1"/>
                </a:solidFill>
                <a:latin typeface="HGPｺﾞｼｯｸE" panose="020B0900000000000000" pitchFamily="50" charset="-128"/>
                <a:ea typeface="HGPｺﾞｼｯｸE" panose="020B0900000000000000" pitchFamily="50" charset="-128"/>
              </a:rPr>
              <a:t>下さい。</a:t>
            </a:r>
            <a:endParaRPr lang="en-US" altLang="ja-JP" sz="2000" dirty="0">
              <a:solidFill>
                <a:schemeClr val="tx1"/>
              </a:solidFill>
              <a:latin typeface="HGPｺﾞｼｯｸE" panose="020B0900000000000000" pitchFamily="50" charset="-128"/>
              <a:ea typeface="HGPｺﾞｼｯｸE" panose="020B0900000000000000" pitchFamily="50" charset="-128"/>
            </a:endParaRPr>
          </a:p>
          <a:p>
            <a:pPr algn="l"/>
            <a:endParaRPr lang="en-US" altLang="ja-JP" sz="1600" b="1" u="sng" dirty="0" smtClean="0">
              <a:solidFill>
                <a:schemeClr val="tx1"/>
              </a:solidFill>
              <a:latin typeface="HGPｺﾞｼｯｸE" panose="020B0900000000000000" pitchFamily="50" charset="-128"/>
              <a:ea typeface="HGPｺﾞｼｯｸE" panose="020B0900000000000000" pitchFamily="50" charset="-128"/>
            </a:endParaRPr>
          </a:p>
          <a:p>
            <a:pPr algn="l"/>
            <a:r>
              <a:rPr lang="ja-JP" altLang="en-US" sz="1200" dirty="0" smtClean="0">
                <a:solidFill>
                  <a:schemeClr val="tx1"/>
                </a:solidFill>
                <a:latin typeface="HGPｺﾞｼｯｸE" panose="020B0900000000000000" pitchFamily="50" charset="-128"/>
                <a:ea typeface="HGPｺﾞｼｯｸE" panose="020B0900000000000000" pitchFamily="50" charset="-128"/>
              </a:rPr>
              <a:t>　　　</a:t>
            </a:r>
            <a:r>
              <a:rPr lang="ja-JP" altLang="en-US" sz="1800" dirty="0" smtClean="0">
                <a:solidFill>
                  <a:schemeClr val="tx1"/>
                </a:solidFill>
                <a:latin typeface="HGPｺﾞｼｯｸE" panose="020B0900000000000000" pitchFamily="50" charset="-128"/>
                <a:ea typeface="HGPｺﾞｼｯｸE" panose="020B0900000000000000" pitchFamily="50" charset="-128"/>
              </a:rPr>
              <a:t>締切：</a:t>
            </a:r>
            <a:r>
              <a:rPr lang="ja-JP" altLang="en-US" sz="1800" b="1" u="sng" dirty="0" smtClean="0">
                <a:solidFill>
                  <a:srgbClr val="FF0000"/>
                </a:solidFill>
                <a:latin typeface="HGPｺﾞｼｯｸE" panose="020B0900000000000000" pitchFamily="50" charset="-128"/>
                <a:ea typeface="HGPｺﾞｼｯｸE" panose="020B0900000000000000" pitchFamily="50" charset="-128"/>
              </a:rPr>
              <a:t>　</a:t>
            </a:r>
            <a:r>
              <a:rPr lang="en-US" altLang="ja-JP" sz="1800" b="1" u="sng" smtClean="0">
                <a:solidFill>
                  <a:srgbClr val="FF0000"/>
                </a:solidFill>
                <a:latin typeface="HGPｺﾞｼｯｸE" panose="020B0900000000000000" pitchFamily="50" charset="-128"/>
                <a:ea typeface="HGPｺﾞｼｯｸE" panose="020B0900000000000000" pitchFamily="50" charset="-128"/>
              </a:rPr>
              <a:t>1</a:t>
            </a:r>
            <a:r>
              <a:rPr lang="en-US" altLang="ja-JP" sz="1800" b="1" u="sng" dirty="0">
                <a:solidFill>
                  <a:srgbClr val="FF0000"/>
                </a:solidFill>
                <a:latin typeface="HGPｺﾞｼｯｸE" panose="020B0900000000000000" pitchFamily="50" charset="-128"/>
                <a:ea typeface="HGPｺﾞｼｯｸE" panose="020B0900000000000000" pitchFamily="50" charset="-128"/>
              </a:rPr>
              <a:t>0</a:t>
            </a:r>
            <a:r>
              <a:rPr lang="ja-JP" altLang="en-US" sz="1800" b="1" u="sng" smtClean="0">
                <a:solidFill>
                  <a:srgbClr val="FF0000"/>
                </a:solidFill>
                <a:latin typeface="HGPｺﾞｼｯｸE" panose="020B0900000000000000" pitchFamily="50" charset="-128"/>
                <a:ea typeface="HGPｺﾞｼｯｸE" panose="020B0900000000000000" pitchFamily="50" charset="-128"/>
              </a:rPr>
              <a:t>月</a:t>
            </a:r>
            <a:r>
              <a:rPr lang="en-US" altLang="ja-JP" sz="1800" b="1" u="sng" dirty="0" smtClean="0">
                <a:solidFill>
                  <a:srgbClr val="FF0000"/>
                </a:solidFill>
                <a:latin typeface="HGPｺﾞｼｯｸE" panose="020B0900000000000000" pitchFamily="50" charset="-128"/>
                <a:ea typeface="HGPｺﾞｼｯｸE" panose="020B0900000000000000" pitchFamily="50" charset="-128"/>
              </a:rPr>
              <a:t>2</a:t>
            </a:r>
            <a:r>
              <a:rPr lang="en-US" altLang="ja-JP" sz="1800" b="1" u="sng" dirty="0">
                <a:solidFill>
                  <a:srgbClr val="FF0000"/>
                </a:solidFill>
                <a:latin typeface="HGPｺﾞｼｯｸE" panose="020B0900000000000000" pitchFamily="50" charset="-128"/>
                <a:ea typeface="HGPｺﾞｼｯｸE" panose="020B0900000000000000" pitchFamily="50" charset="-128"/>
              </a:rPr>
              <a:t>1</a:t>
            </a:r>
            <a:r>
              <a:rPr lang="ja-JP" altLang="en-US" sz="1800" b="1" u="sng" dirty="0" smtClean="0">
                <a:solidFill>
                  <a:srgbClr val="FF0000"/>
                </a:solidFill>
                <a:latin typeface="HGPｺﾞｼｯｸE" panose="020B0900000000000000" pitchFamily="50" charset="-128"/>
                <a:ea typeface="HGPｺﾞｼｯｸE" panose="020B0900000000000000" pitchFamily="50" charset="-128"/>
              </a:rPr>
              <a:t>日（土）　</a:t>
            </a:r>
            <a:r>
              <a:rPr lang="ja-JP" altLang="en-US" sz="1400" dirty="0" smtClean="0">
                <a:solidFill>
                  <a:schemeClr val="tx1"/>
                </a:solidFill>
                <a:latin typeface="HGPｺﾞｼｯｸE" panose="020B0900000000000000" pitchFamily="50" charset="-128"/>
                <a:ea typeface="HGPｺﾞｼｯｸE" panose="020B0900000000000000" pitchFamily="50" charset="-128"/>
              </a:rPr>
              <a:t>とさせていただきます。</a:t>
            </a:r>
            <a:endParaRPr lang="en-US" altLang="ja-JP" sz="1200" dirty="0">
              <a:solidFill>
                <a:schemeClr val="tx1"/>
              </a:solidFill>
              <a:latin typeface="HGPｺﾞｼｯｸE" panose="020B0900000000000000" pitchFamily="50" charset="-128"/>
              <a:ea typeface="HGPｺﾞｼｯｸE" panose="020B0900000000000000" pitchFamily="50" charset="-128"/>
            </a:endParaRPr>
          </a:p>
          <a:p>
            <a:pPr algn="l"/>
            <a:r>
              <a:rPr lang="ja-JP" altLang="en-US" sz="1050" dirty="0" smtClean="0">
                <a:solidFill>
                  <a:schemeClr val="tx1"/>
                </a:solidFill>
                <a:latin typeface="HGPｺﾞｼｯｸE" panose="020B0900000000000000" pitchFamily="50" charset="-128"/>
                <a:ea typeface="HGPｺﾞｼｯｸE" panose="020B0900000000000000" pitchFamily="50" charset="-128"/>
              </a:rPr>
              <a:t>　</a:t>
            </a:r>
            <a:r>
              <a:rPr lang="ja-JP" altLang="en-US" sz="1400" dirty="0" smtClean="0">
                <a:solidFill>
                  <a:schemeClr val="tx1"/>
                </a:solidFill>
                <a:latin typeface="HGPｺﾞｼｯｸE" panose="020B0900000000000000" pitchFamily="50" charset="-128"/>
                <a:ea typeface="HGPｺﾞｼｯｸE" panose="020B0900000000000000" pitchFamily="50" charset="-128"/>
              </a:rPr>
              <a:t>＊なお、参加者には参加申込み完了の連絡は致しません。</a:t>
            </a:r>
            <a:endParaRPr lang="en-US" altLang="ja-JP" sz="1400" dirty="0">
              <a:solidFill>
                <a:schemeClr val="tx1"/>
              </a:solidFill>
              <a:latin typeface="HGPｺﾞｼｯｸE" panose="020B0900000000000000" pitchFamily="50" charset="-128"/>
              <a:ea typeface="HGPｺﾞｼｯｸE" panose="020B0900000000000000" pitchFamily="50" charset="-128"/>
            </a:endParaRPr>
          </a:p>
          <a:p>
            <a:pPr algn="l"/>
            <a:r>
              <a:rPr lang="ja-JP" altLang="en-US" sz="1400" dirty="0" smtClean="0">
                <a:solidFill>
                  <a:schemeClr val="tx1"/>
                </a:solidFill>
                <a:latin typeface="HGPｺﾞｼｯｸE" panose="020B0900000000000000" pitchFamily="50" charset="-128"/>
                <a:ea typeface="HGPｺﾞｼｯｸE" panose="020B0900000000000000" pitchFamily="50" charset="-128"/>
              </a:rPr>
              <a:t>定員数を超過し、ご参加いただけない場合のみご連絡を致しますので予めご了承ください</a:t>
            </a:r>
            <a:endParaRPr lang="en-US" altLang="ja-JP" sz="1400" dirty="0" smtClean="0">
              <a:solidFill>
                <a:schemeClr val="tx1"/>
              </a:solidFill>
              <a:latin typeface="HGPｺﾞｼｯｸE" panose="020B0900000000000000" pitchFamily="50" charset="-128"/>
              <a:ea typeface="HGPｺﾞｼｯｸE" panose="020B0900000000000000" pitchFamily="50" charset="-128"/>
            </a:endParaRPr>
          </a:p>
        </p:txBody>
      </p:sp>
      <p:sp>
        <p:nvSpPr>
          <p:cNvPr id="4" name="正方形/長方形 3"/>
          <p:cNvSpPr/>
          <p:nvPr/>
        </p:nvSpPr>
        <p:spPr>
          <a:xfrm>
            <a:off x="0" y="8388424"/>
            <a:ext cx="6858000" cy="77836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400" dirty="0">
                <a:solidFill>
                  <a:schemeClr val="tx1"/>
                </a:solidFill>
                <a:latin typeface="HGPｺﾞｼｯｸE" panose="020B0900000000000000" pitchFamily="50" charset="-128"/>
                <a:ea typeface="HGPｺﾞｼｯｸE" panose="020B0900000000000000" pitchFamily="50" charset="-128"/>
              </a:rPr>
              <a:t>　</a:t>
            </a:r>
            <a:r>
              <a:rPr lang="ja-JP" altLang="en-US" sz="1400" dirty="0" smtClean="0">
                <a:solidFill>
                  <a:schemeClr val="tx1"/>
                </a:solidFill>
                <a:latin typeface="HGPｺﾞｼｯｸE" panose="020B0900000000000000" pitchFamily="50" charset="-128"/>
                <a:ea typeface="HGPｺﾞｼｯｸE" panose="020B0900000000000000" pitchFamily="50" charset="-128"/>
              </a:rPr>
              <a:t>　　　　　　　　　</a:t>
            </a:r>
            <a:r>
              <a:rPr lang="ja-JP" altLang="en-US" sz="1600" dirty="0" smtClean="0">
                <a:solidFill>
                  <a:srgbClr val="FF0000"/>
                </a:solidFill>
                <a:latin typeface="HGPｺﾞｼｯｸE" panose="020B0900000000000000" pitchFamily="50" charset="-128"/>
                <a:ea typeface="HGPｺﾞｼｯｸE" panose="020B0900000000000000" pitchFamily="50" charset="-128"/>
              </a:rPr>
              <a:t>一般社団法人　水口病院</a:t>
            </a:r>
            <a:r>
              <a:rPr lang="ja-JP" altLang="en-US" sz="1600" dirty="0">
                <a:solidFill>
                  <a:srgbClr val="FF0000"/>
                </a:solidFill>
                <a:latin typeface="HGPｺﾞｼｯｸE" panose="020B0900000000000000" pitchFamily="50" charset="-128"/>
                <a:ea typeface="HGPｺﾞｼｯｸE" panose="020B0900000000000000" pitchFamily="50" charset="-128"/>
              </a:rPr>
              <a:t>　</a:t>
            </a:r>
            <a:r>
              <a:rPr lang="ja-JP" altLang="en-US" sz="1600" dirty="0" smtClean="0">
                <a:solidFill>
                  <a:srgbClr val="FF0000"/>
                </a:solidFill>
                <a:latin typeface="HGPｺﾞｼｯｸE" panose="020B0900000000000000" pitchFamily="50" charset="-128"/>
                <a:ea typeface="HGPｺﾞｼｯｸE" panose="020B0900000000000000" pitchFamily="50" charset="-128"/>
              </a:rPr>
              <a:t>作業療法科　上野まで　</a:t>
            </a:r>
            <a:r>
              <a:rPr lang="ja-JP" altLang="en-US" sz="1400" dirty="0" smtClean="0">
                <a:solidFill>
                  <a:srgbClr val="FF0000"/>
                </a:solidFill>
                <a:latin typeface="HGPｺﾞｼｯｸE" panose="020B0900000000000000" pitchFamily="50" charset="-128"/>
                <a:ea typeface="HGPｺﾞｼｯｸE" panose="020B0900000000000000" pitchFamily="50" charset="-128"/>
              </a:rPr>
              <a:t>　　　</a:t>
            </a:r>
            <a:r>
              <a:rPr lang="ja-JP" altLang="en-US" sz="1400" dirty="0">
                <a:solidFill>
                  <a:srgbClr val="FF0000"/>
                </a:solidFill>
                <a:latin typeface="HGPｺﾞｼｯｸE" panose="020B0900000000000000" pitchFamily="50" charset="-128"/>
                <a:ea typeface="HGPｺﾞｼｯｸE" panose="020B0900000000000000" pitchFamily="50" charset="-128"/>
              </a:rPr>
              <a:t>　</a:t>
            </a:r>
            <a:r>
              <a:rPr lang="ja-JP" altLang="en-US" sz="1400" dirty="0" smtClean="0">
                <a:solidFill>
                  <a:srgbClr val="FF0000"/>
                </a:solidFill>
                <a:latin typeface="HGPｺﾞｼｯｸE" panose="020B0900000000000000" pitchFamily="50" charset="-128"/>
                <a:ea typeface="HGPｺﾞｼｯｸE" panose="020B0900000000000000" pitchFamily="50" charset="-128"/>
              </a:rPr>
              <a:t>　　　　　　　</a:t>
            </a:r>
            <a:r>
              <a:rPr lang="ja-JP" altLang="en-US" sz="2000" b="1" dirty="0" smtClean="0">
                <a:solidFill>
                  <a:srgbClr val="FF0000"/>
                </a:solidFill>
                <a:latin typeface="HGPｺﾞｼｯｸE" panose="020B0900000000000000" pitchFamily="50" charset="-128"/>
                <a:ea typeface="HGPｺﾞｼｯｸE" panose="020B0900000000000000" pitchFamily="50" charset="-128"/>
              </a:rPr>
              <a:t>メール：</a:t>
            </a:r>
            <a:r>
              <a:rPr lang="en-US" altLang="ja-JP" sz="2000" b="1" dirty="0" smtClean="0">
                <a:solidFill>
                  <a:srgbClr val="FF0000"/>
                </a:solidFill>
                <a:latin typeface="HGPｺﾞｼｯｸE" panose="020B0900000000000000" pitchFamily="50" charset="-128"/>
                <a:ea typeface="HGPｺﾞｼｯｸE" panose="020B0900000000000000" pitchFamily="50" charset="-128"/>
              </a:rPr>
              <a:t>kouga_ot@yahoo.co.jp</a:t>
            </a:r>
            <a:r>
              <a:rPr lang="ja-JP" altLang="en-US" sz="2000" b="1" dirty="0" smtClean="0">
                <a:solidFill>
                  <a:srgbClr val="FF0000"/>
                </a:solidFill>
                <a:latin typeface="HGPｺﾞｼｯｸE" panose="020B0900000000000000" pitchFamily="50" charset="-128"/>
                <a:ea typeface="HGPｺﾞｼｯｸE" panose="020B0900000000000000" pitchFamily="50" charset="-128"/>
              </a:rPr>
              <a:t>　</a:t>
            </a:r>
            <a:endParaRPr kumimoji="1" lang="ja-JP" altLang="en-US" b="1" dirty="0">
              <a:solidFill>
                <a:srgbClr val="FF0000"/>
              </a:solidFill>
              <a:latin typeface="HGPｺﾞｼｯｸE" panose="020B0900000000000000" pitchFamily="50" charset="-128"/>
              <a:ea typeface="HGPｺﾞｼｯｸE" panose="020B0900000000000000" pitchFamily="50" charset="-128"/>
            </a:endParaRPr>
          </a:p>
        </p:txBody>
      </p:sp>
      <p:sp>
        <p:nvSpPr>
          <p:cNvPr id="3" name="サブタイトル 2"/>
          <p:cNvSpPr>
            <a:spLocks noGrp="1"/>
          </p:cNvSpPr>
          <p:nvPr>
            <p:ph type="subTitle" idx="1"/>
          </p:nvPr>
        </p:nvSpPr>
        <p:spPr>
          <a:xfrm>
            <a:off x="162517" y="1571087"/>
            <a:ext cx="6517325" cy="1909355"/>
          </a:xfrm>
        </p:spPr>
        <p:txBody>
          <a:bodyPr>
            <a:noAutofit/>
          </a:bodyPr>
          <a:lstStyle/>
          <a:p>
            <a:pPr algn="l"/>
            <a:r>
              <a:rPr kumimoji="1" lang="ja-JP" altLang="en-US" sz="1800" dirty="0" smtClean="0">
                <a:solidFill>
                  <a:srgbClr val="FF0000"/>
                </a:solidFill>
                <a:latin typeface="HGPｺﾞｼｯｸE" panose="020B0900000000000000" pitchFamily="50" charset="-128"/>
                <a:ea typeface="HGPｺﾞｼｯｸE" panose="020B0900000000000000" pitchFamily="50" charset="-128"/>
              </a:rPr>
              <a:t>日時　：平成</a:t>
            </a:r>
            <a:r>
              <a:rPr lang="en-US" altLang="ja-JP" sz="1800" dirty="0" smtClean="0">
                <a:solidFill>
                  <a:srgbClr val="FF0000"/>
                </a:solidFill>
                <a:latin typeface="HGPｺﾞｼｯｸE" panose="020B0900000000000000" pitchFamily="50" charset="-128"/>
                <a:ea typeface="HGPｺﾞｼｯｸE" panose="020B0900000000000000" pitchFamily="50" charset="-128"/>
              </a:rPr>
              <a:t>29</a:t>
            </a:r>
            <a:r>
              <a:rPr kumimoji="1" lang="ja-JP" altLang="en-US" sz="1800" dirty="0" smtClean="0">
                <a:solidFill>
                  <a:srgbClr val="FF0000"/>
                </a:solidFill>
                <a:latin typeface="HGPｺﾞｼｯｸE" panose="020B0900000000000000" pitchFamily="50" charset="-128"/>
                <a:ea typeface="HGPｺﾞｼｯｸE" panose="020B0900000000000000" pitchFamily="50" charset="-128"/>
              </a:rPr>
              <a:t>年 </a:t>
            </a:r>
            <a:r>
              <a:rPr lang="en-US" altLang="ja-JP" sz="1800" dirty="0" smtClean="0">
                <a:solidFill>
                  <a:srgbClr val="FF0000"/>
                </a:solidFill>
                <a:latin typeface="HGPｺﾞｼｯｸE" panose="020B0900000000000000" pitchFamily="50" charset="-128"/>
                <a:ea typeface="HGPｺﾞｼｯｸE" panose="020B0900000000000000" pitchFamily="50" charset="-128"/>
              </a:rPr>
              <a:t>1</a:t>
            </a:r>
            <a:r>
              <a:rPr lang="en-US" altLang="ja-JP" sz="1800" dirty="0">
                <a:solidFill>
                  <a:srgbClr val="FF0000"/>
                </a:solidFill>
                <a:latin typeface="HGPｺﾞｼｯｸE" panose="020B0900000000000000" pitchFamily="50" charset="-128"/>
                <a:ea typeface="HGPｺﾞｼｯｸE" panose="020B0900000000000000" pitchFamily="50" charset="-128"/>
              </a:rPr>
              <a:t>0</a:t>
            </a:r>
            <a:r>
              <a:rPr kumimoji="1" lang="ja-JP" altLang="en-US" sz="1800" dirty="0" smtClean="0">
                <a:solidFill>
                  <a:srgbClr val="FF0000"/>
                </a:solidFill>
                <a:latin typeface="HGPｺﾞｼｯｸE" panose="020B0900000000000000" pitchFamily="50" charset="-128"/>
                <a:ea typeface="HGPｺﾞｼｯｸE" panose="020B0900000000000000" pitchFamily="50" charset="-128"/>
              </a:rPr>
              <a:t>月</a:t>
            </a:r>
            <a:r>
              <a:rPr lang="en-US" altLang="ja-JP" sz="1800" dirty="0" smtClean="0">
                <a:solidFill>
                  <a:srgbClr val="FF0000"/>
                </a:solidFill>
                <a:latin typeface="HGPｺﾞｼｯｸE" panose="020B0900000000000000" pitchFamily="50" charset="-128"/>
                <a:ea typeface="HGPｺﾞｼｯｸE" panose="020B0900000000000000" pitchFamily="50" charset="-128"/>
              </a:rPr>
              <a:t>2</a:t>
            </a:r>
            <a:r>
              <a:rPr lang="en-US" altLang="ja-JP" sz="1800" dirty="0">
                <a:solidFill>
                  <a:srgbClr val="FF0000"/>
                </a:solidFill>
                <a:latin typeface="HGPｺﾞｼｯｸE" panose="020B0900000000000000" pitchFamily="50" charset="-128"/>
                <a:ea typeface="HGPｺﾞｼｯｸE" panose="020B0900000000000000" pitchFamily="50" charset="-128"/>
              </a:rPr>
              <a:t>8</a:t>
            </a:r>
            <a:r>
              <a:rPr kumimoji="1" lang="ja-JP" altLang="en-US" sz="1800" dirty="0" smtClean="0">
                <a:solidFill>
                  <a:srgbClr val="FF0000"/>
                </a:solidFill>
                <a:latin typeface="HGPｺﾞｼｯｸE" panose="020B0900000000000000" pitchFamily="50" charset="-128"/>
                <a:ea typeface="HGPｺﾞｼｯｸE" panose="020B0900000000000000" pitchFamily="50" charset="-128"/>
              </a:rPr>
              <a:t>日（土）</a:t>
            </a:r>
            <a:r>
              <a:rPr lang="ja-JP" altLang="en-US" sz="1400" dirty="0" smtClean="0">
                <a:solidFill>
                  <a:srgbClr val="FF0000"/>
                </a:solidFill>
                <a:latin typeface="HGPｺﾞｼｯｸE" panose="020B0900000000000000" pitchFamily="50" charset="-128"/>
                <a:ea typeface="HGPｺﾞｼｯｸE" panose="020B0900000000000000" pitchFamily="50" charset="-128"/>
              </a:rPr>
              <a:t>　</a:t>
            </a:r>
            <a:r>
              <a:rPr kumimoji="1" lang="en-US" altLang="ja-JP" sz="1800" dirty="0" smtClean="0">
                <a:solidFill>
                  <a:srgbClr val="FF0000"/>
                </a:solidFill>
                <a:latin typeface="HGPｺﾞｼｯｸE" panose="020B0900000000000000" pitchFamily="50" charset="-128"/>
                <a:ea typeface="HGPｺﾞｼｯｸE" panose="020B0900000000000000" pitchFamily="50" charset="-128"/>
              </a:rPr>
              <a:t>14</a:t>
            </a:r>
            <a:r>
              <a:rPr kumimoji="1" lang="ja-JP" altLang="en-US" sz="1800" dirty="0" smtClean="0">
                <a:solidFill>
                  <a:srgbClr val="FF0000"/>
                </a:solidFill>
                <a:latin typeface="HGPｺﾞｼｯｸE" panose="020B0900000000000000" pitchFamily="50" charset="-128"/>
                <a:ea typeface="HGPｺﾞｼｯｸE" panose="020B0900000000000000" pitchFamily="50" charset="-128"/>
              </a:rPr>
              <a:t>：</a:t>
            </a:r>
            <a:r>
              <a:rPr lang="en-US" altLang="ja-JP" sz="1800" dirty="0">
                <a:solidFill>
                  <a:srgbClr val="FF0000"/>
                </a:solidFill>
                <a:latin typeface="HGPｺﾞｼｯｸE" panose="020B0900000000000000" pitchFamily="50" charset="-128"/>
                <a:ea typeface="HGPｺﾞｼｯｸE" panose="020B0900000000000000" pitchFamily="50" charset="-128"/>
              </a:rPr>
              <a:t>0</a:t>
            </a:r>
            <a:r>
              <a:rPr lang="en-US" altLang="ja-JP" sz="1800" dirty="0" smtClean="0">
                <a:solidFill>
                  <a:srgbClr val="FF0000"/>
                </a:solidFill>
                <a:latin typeface="HGPｺﾞｼｯｸE" panose="020B0900000000000000" pitchFamily="50" charset="-128"/>
                <a:ea typeface="HGPｺﾞｼｯｸE" panose="020B0900000000000000" pitchFamily="50" charset="-128"/>
              </a:rPr>
              <a:t>0</a:t>
            </a:r>
            <a:r>
              <a:rPr kumimoji="1" lang="ja-JP" altLang="en-US" sz="1800" dirty="0" smtClean="0">
                <a:solidFill>
                  <a:srgbClr val="FF0000"/>
                </a:solidFill>
                <a:latin typeface="HGPｺﾞｼｯｸE" panose="020B0900000000000000" pitchFamily="50" charset="-128"/>
                <a:ea typeface="HGPｺﾞｼｯｸE" panose="020B0900000000000000" pitchFamily="50" charset="-128"/>
              </a:rPr>
              <a:t>～</a:t>
            </a:r>
            <a:r>
              <a:rPr lang="en-US" altLang="ja-JP" sz="1800" dirty="0" smtClean="0">
                <a:solidFill>
                  <a:srgbClr val="FF0000"/>
                </a:solidFill>
                <a:latin typeface="HGPｺﾞｼｯｸE" panose="020B0900000000000000" pitchFamily="50" charset="-128"/>
                <a:ea typeface="HGPｺﾞｼｯｸE" panose="020B0900000000000000" pitchFamily="50" charset="-128"/>
              </a:rPr>
              <a:t>1</a:t>
            </a:r>
            <a:r>
              <a:rPr lang="en-US" altLang="ja-JP" sz="1800" dirty="0">
                <a:solidFill>
                  <a:srgbClr val="FF0000"/>
                </a:solidFill>
                <a:latin typeface="HGPｺﾞｼｯｸE" panose="020B0900000000000000" pitchFamily="50" charset="-128"/>
                <a:ea typeface="HGPｺﾞｼｯｸE" panose="020B0900000000000000" pitchFamily="50" charset="-128"/>
              </a:rPr>
              <a:t>6</a:t>
            </a:r>
            <a:r>
              <a:rPr lang="ja-JP" altLang="en-US" sz="1800" dirty="0" smtClean="0">
                <a:solidFill>
                  <a:srgbClr val="FF0000"/>
                </a:solidFill>
                <a:latin typeface="HGPｺﾞｼｯｸE" panose="020B0900000000000000" pitchFamily="50" charset="-128"/>
                <a:ea typeface="HGPｺﾞｼｯｸE" panose="020B0900000000000000" pitchFamily="50" charset="-128"/>
              </a:rPr>
              <a:t>：</a:t>
            </a:r>
            <a:r>
              <a:rPr lang="en-US" altLang="ja-JP" sz="1800" dirty="0">
                <a:solidFill>
                  <a:srgbClr val="FF0000"/>
                </a:solidFill>
                <a:latin typeface="HGPｺﾞｼｯｸE" panose="020B0900000000000000" pitchFamily="50" charset="-128"/>
                <a:ea typeface="HGPｺﾞｼｯｸE" panose="020B0900000000000000" pitchFamily="50" charset="-128"/>
              </a:rPr>
              <a:t>3</a:t>
            </a:r>
            <a:r>
              <a:rPr lang="en-US" altLang="ja-JP" sz="1800" dirty="0" smtClean="0">
                <a:solidFill>
                  <a:srgbClr val="FF0000"/>
                </a:solidFill>
                <a:latin typeface="HGPｺﾞｼｯｸE" panose="020B0900000000000000" pitchFamily="50" charset="-128"/>
                <a:ea typeface="HGPｺﾞｼｯｸE" panose="020B0900000000000000" pitchFamily="50" charset="-128"/>
              </a:rPr>
              <a:t>0 </a:t>
            </a:r>
            <a:r>
              <a:rPr lang="ja-JP" altLang="en-US" sz="1800" dirty="0" smtClean="0">
                <a:solidFill>
                  <a:srgbClr val="FF0000"/>
                </a:solidFill>
                <a:latin typeface="HGPｺﾞｼｯｸE" panose="020B0900000000000000" pitchFamily="50" charset="-128"/>
                <a:ea typeface="HGPｺﾞｼｯｸE" panose="020B0900000000000000" pitchFamily="50" charset="-128"/>
              </a:rPr>
              <a:t>（受付：</a:t>
            </a:r>
            <a:r>
              <a:rPr lang="en-US" altLang="ja-JP" sz="1800" dirty="0" smtClean="0">
                <a:solidFill>
                  <a:srgbClr val="FF0000"/>
                </a:solidFill>
                <a:latin typeface="HGPｺﾞｼｯｸE" panose="020B0900000000000000" pitchFamily="50" charset="-128"/>
                <a:ea typeface="HGPｺﾞｼｯｸE" panose="020B0900000000000000" pitchFamily="50" charset="-128"/>
              </a:rPr>
              <a:t>13</a:t>
            </a:r>
            <a:r>
              <a:rPr lang="ja-JP" altLang="en-US" sz="1800" dirty="0" smtClean="0">
                <a:solidFill>
                  <a:srgbClr val="FF0000"/>
                </a:solidFill>
                <a:latin typeface="HGPｺﾞｼｯｸE" panose="020B0900000000000000" pitchFamily="50" charset="-128"/>
                <a:ea typeface="HGPｺﾞｼｯｸE" panose="020B0900000000000000" pitchFamily="50" charset="-128"/>
              </a:rPr>
              <a:t>：</a:t>
            </a:r>
            <a:r>
              <a:rPr lang="en-US" altLang="ja-JP" sz="1800" dirty="0">
                <a:solidFill>
                  <a:srgbClr val="FF0000"/>
                </a:solidFill>
                <a:latin typeface="HGPｺﾞｼｯｸE" panose="020B0900000000000000" pitchFamily="50" charset="-128"/>
                <a:ea typeface="HGPｺﾞｼｯｸE" panose="020B0900000000000000" pitchFamily="50" charset="-128"/>
              </a:rPr>
              <a:t>3</a:t>
            </a:r>
            <a:r>
              <a:rPr lang="en-US" altLang="ja-JP" sz="1800" dirty="0" smtClean="0">
                <a:solidFill>
                  <a:srgbClr val="FF0000"/>
                </a:solidFill>
                <a:latin typeface="HGPｺﾞｼｯｸE" panose="020B0900000000000000" pitchFamily="50" charset="-128"/>
                <a:ea typeface="HGPｺﾞｼｯｸE" panose="020B0900000000000000" pitchFamily="50" charset="-128"/>
              </a:rPr>
              <a:t>0</a:t>
            </a:r>
            <a:r>
              <a:rPr lang="ja-JP" altLang="en-US" sz="1800" dirty="0" smtClean="0">
                <a:solidFill>
                  <a:srgbClr val="FF0000"/>
                </a:solidFill>
                <a:latin typeface="HGPｺﾞｼｯｸE" panose="020B0900000000000000" pitchFamily="50" charset="-128"/>
                <a:ea typeface="HGPｺﾞｼｯｸE" panose="020B0900000000000000" pitchFamily="50" charset="-128"/>
              </a:rPr>
              <a:t>）</a:t>
            </a:r>
            <a:endParaRPr kumimoji="1" lang="en-US" altLang="ja-JP" sz="1800" dirty="0" smtClean="0">
              <a:solidFill>
                <a:srgbClr val="FF0000"/>
              </a:solidFill>
              <a:latin typeface="HGPｺﾞｼｯｸE" panose="020B0900000000000000" pitchFamily="50" charset="-128"/>
              <a:ea typeface="HGPｺﾞｼｯｸE" panose="020B0900000000000000" pitchFamily="50" charset="-128"/>
            </a:endParaRPr>
          </a:p>
          <a:p>
            <a:pPr algn="l"/>
            <a:r>
              <a:rPr lang="ja-JP" altLang="en-US" sz="1800" dirty="0" smtClean="0">
                <a:solidFill>
                  <a:srgbClr val="FF0000"/>
                </a:solidFill>
                <a:latin typeface="HGPｺﾞｼｯｸE" panose="020B0900000000000000" pitchFamily="50" charset="-128"/>
                <a:ea typeface="HGPｺﾞｼｯｸE" panose="020B0900000000000000" pitchFamily="50" charset="-128"/>
              </a:rPr>
              <a:t>場所　：甲南病院　小会議室</a:t>
            </a:r>
            <a:endParaRPr lang="en-US" altLang="ja-JP" sz="1800" dirty="0" smtClean="0">
              <a:solidFill>
                <a:srgbClr val="FF0000"/>
              </a:solidFill>
              <a:latin typeface="HGPｺﾞｼｯｸE" panose="020B0900000000000000" pitchFamily="50" charset="-128"/>
              <a:ea typeface="HGPｺﾞｼｯｸE" panose="020B0900000000000000" pitchFamily="50" charset="-128"/>
            </a:endParaRPr>
          </a:p>
          <a:p>
            <a:pPr algn="l"/>
            <a:r>
              <a:rPr kumimoji="1" lang="ja-JP" altLang="en-US" sz="1800" dirty="0" smtClean="0">
                <a:solidFill>
                  <a:schemeClr val="tx1"/>
                </a:solidFill>
                <a:latin typeface="HGPｺﾞｼｯｸE" panose="020B0900000000000000" pitchFamily="50" charset="-128"/>
                <a:ea typeface="HGPｺﾞｼｯｸE" panose="020B0900000000000000" pitchFamily="50" charset="-128"/>
              </a:rPr>
              <a:t>参加費</a:t>
            </a:r>
            <a:r>
              <a:rPr lang="ja-JP" altLang="en-US" sz="1800" dirty="0" smtClean="0">
                <a:solidFill>
                  <a:schemeClr val="tx1"/>
                </a:solidFill>
                <a:latin typeface="HGPｺﾞｼｯｸE" panose="020B0900000000000000" pitchFamily="50" charset="-128"/>
                <a:ea typeface="HGPｺﾞｼｯｸE" panose="020B0900000000000000" pitchFamily="50" charset="-128"/>
              </a:rPr>
              <a:t>：</a:t>
            </a:r>
            <a:r>
              <a:rPr lang="en-US" altLang="ja-JP" sz="1800" dirty="0" smtClean="0">
                <a:solidFill>
                  <a:schemeClr val="tx1"/>
                </a:solidFill>
                <a:latin typeface="HGPｺﾞｼｯｸE" panose="020B0900000000000000" pitchFamily="50" charset="-128"/>
                <a:ea typeface="HGPｺﾞｼｯｸE" panose="020B0900000000000000" pitchFamily="50" charset="-128"/>
              </a:rPr>
              <a:t>PT</a:t>
            </a:r>
            <a:r>
              <a:rPr lang="ja-JP" altLang="en-US" sz="1800" dirty="0" smtClean="0">
                <a:solidFill>
                  <a:schemeClr val="tx1"/>
                </a:solidFill>
                <a:latin typeface="HGPｺﾞｼｯｸE" panose="020B0900000000000000" pitchFamily="50" charset="-128"/>
                <a:ea typeface="HGPｺﾞｼｯｸE" panose="020B0900000000000000" pitchFamily="50" charset="-128"/>
              </a:rPr>
              <a:t>・</a:t>
            </a:r>
            <a:r>
              <a:rPr lang="en-US" altLang="ja-JP" sz="1800" dirty="0" smtClean="0">
                <a:solidFill>
                  <a:schemeClr val="tx1"/>
                </a:solidFill>
                <a:latin typeface="HGPｺﾞｼｯｸE" panose="020B0900000000000000" pitchFamily="50" charset="-128"/>
                <a:ea typeface="HGPｺﾞｼｯｸE" panose="020B0900000000000000" pitchFamily="50" charset="-128"/>
              </a:rPr>
              <a:t>OT</a:t>
            </a:r>
            <a:r>
              <a:rPr lang="ja-JP" altLang="en-US" sz="1800" dirty="0" smtClean="0">
                <a:solidFill>
                  <a:schemeClr val="tx1"/>
                </a:solidFill>
                <a:latin typeface="HGPｺﾞｼｯｸE" panose="020B0900000000000000" pitchFamily="50" charset="-128"/>
                <a:ea typeface="HGPｺﾞｼｯｸE" panose="020B0900000000000000" pitchFamily="50" charset="-128"/>
              </a:rPr>
              <a:t>・</a:t>
            </a:r>
            <a:r>
              <a:rPr lang="en-US" altLang="ja-JP" sz="1800" dirty="0" smtClean="0">
                <a:solidFill>
                  <a:schemeClr val="tx1"/>
                </a:solidFill>
                <a:latin typeface="HGPｺﾞｼｯｸE" panose="020B0900000000000000" pitchFamily="50" charset="-128"/>
                <a:ea typeface="HGPｺﾞｼｯｸE" panose="020B0900000000000000" pitchFamily="50" charset="-128"/>
              </a:rPr>
              <a:t>ST</a:t>
            </a:r>
            <a:r>
              <a:rPr lang="ja-JP" altLang="en-US" sz="1600" dirty="0" smtClean="0">
                <a:solidFill>
                  <a:schemeClr val="tx1"/>
                </a:solidFill>
                <a:latin typeface="HGPｺﾞｼｯｸE" panose="020B0900000000000000" pitchFamily="50" charset="-128"/>
                <a:ea typeface="HGPｺﾞｼｯｸE" panose="020B0900000000000000" pitchFamily="50" charset="-128"/>
              </a:rPr>
              <a:t>県士会員：</a:t>
            </a:r>
            <a:r>
              <a:rPr lang="ja-JP" altLang="en-US" sz="2000" b="1" dirty="0" smtClean="0">
                <a:solidFill>
                  <a:schemeClr val="tx1"/>
                </a:solidFill>
                <a:latin typeface="HGPｺﾞｼｯｸE" panose="020B0900000000000000" pitchFamily="50" charset="-128"/>
                <a:ea typeface="HGPｺﾞｼｯｸE" panose="020B0900000000000000" pitchFamily="50" charset="-128"/>
              </a:rPr>
              <a:t>無料</a:t>
            </a:r>
            <a:r>
              <a:rPr lang="ja-JP" altLang="en-US" sz="1800" dirty="0" smtClean="0">
                <a:solidFill>
                  <a:schemeClr val="tx1"/>
                </a:solidFill>
                <a:latin typeface="HGPｺﾞｼｯｸE" panose="020B0900000000000000" pitchFamily="50" charset="-128"/>
                <a:ea typeface="HGPｺﾞｼｯｸE" panose="020B0900000000000000" pitchFamily="50" charset="-128"/>
              </a:rPr>
              <a:t>　</a:t>
            </a:r>
            <a:r>
              <a:rPr lang="ja-JP" altLang="en-US" sz="1400" dirty="0" smtClean="0">
                <a:solidFill>
                  <a:schemeClr val="tx1"/>
                </a:solidFill>
                <a:latin typeface="HGPｺﾞｼｯｸE" panose="020B0900000000000000" pitchFamily="50" charset="-128"/>
                <a:ea typeface="HGPｺﾞｼｯｸE" panose="020B0900000000000000" pitchFamily="50" charset="-128"/>
              </a:rPr>
              <a:t>（他県会員・非会員：</a:t>
            </a:r>
            <a:r>
              <a:rPr lang="en-US" altLang="ja-JP" sz="1400" dirty="0" smtClean="0">
                <a:solidFill>
                  <a:schemeClr val="tx1"/>
                </a:solidFill>
                <a:latin typeface="HGPｺﾞｼｯｸE" panose="020B0900000000000000" pitchFamily="50" charset="-128"/>
                <a:ea typeface="HGPｺﾞｼｯｸE" panose="020B0900000000000000" pitchFamily="50" charset="-128"/>
              </a:rPr>
              <a:t>2000</a:t>
            </a:r>
            <a:r>
              <a:rPr lang="ja-JP" altLang="en-US" sz="1400" dirty="0" smtClean="0">
                <a:solidFill>
                  <a:schemeClr val="tx1"/>
                </a:solidFill>
                <a:latin typeface="HGPｺﾞｼｯｸE" panose="020B0900000000000000" pitchFamily="50" charset="-128"/>
                <a:ea typeface="HGPｺﾞｼｯｸE" panose="020B0900000000000000" pitchFamily="50" charset="-128"/>
              </a:rPr>
              <a:t>円</a:t>
            </a:r>
            <a:r>
              <a:rPr lang="ja-JP" altLang="en-US" sz="1400" dirty="0">
                <a:solidFill>
                  <a:schemeClr val="tx1"/>
                </a:solidFill>
                <a:latin typeface="HGPｺﾞｼｯｸE" panose="020B0900000000000000" pitchFamily="50" charset="-128"/>
                <a:ea typeface="HGPｺﾞｼｯｸE" panose="020B0900000000000000" pitchFamily="50" charset="-128"/>
              </a:rPr>
              <a:t>）</a:t>
            </a:r>
            <a:endParaRPr lang="en-US" altLang="ja-JP" sz="1400" dirty="0" smtClean="0">
              <a:solidFill>
                <a:schemeClr val="tx1"/>
              </a:solidFill>
              <a:latin typeface="HGPｺﾞｼｯｸE" panose="020B0900000000000000" pitchFamily="50" charset="-128"/>
              <a:ea typeface="HGPｺﾞｼｯｸE" panose="020B0900000000000000" pitchFamily="50" charset="-128"/>
            </a:endParaRPr>
          </a:p>
          <a:p>
            <a:pPr algn="l"/>
            <a:r>
              <a:rPr kumimoji="1" lang="ja-JP" altLang="en-US" sz="1800" dirty="0" smtClean="0">
                <a:solidFill>
                  <a:srgbClr val="FF0000"/>
                </a:solidFill>
                <a:latin typeface="HGPｺﾞｼｯｸE" panose="020B0900000000000000" pitchFamily="50" charset="-128"/>
                <a:ea typeface="HGPｺﾞｼｯｸE" panose="020B0900000000000000" pitchFamily="50" charset="-128"/>
              </a:rPr>
              <a:t>定員　：</a:t>
            </a:r>
            <a:r>
              <a:rPr lang="en-US" altLang="ja-JP" sz="1800" dirty="0">
                <a:solidFill>
                  <a:srgbClr val="FF0000"/>
                </a:solidFill>
                <a:latin typeface="HGPｺﾞｼｯｸE" panose="020B0900000000000000" pitchFamily="50" charset="-128"/>
                <a:ea typeface="HGPｺﾞｼｯｸE" panose="020B0900000000000000" pitchFamily="50" charset="-128"/>
              </a:rPr>
              <a:t>3</a:t>
            </a:r>
            <a:r>
              <a:rPr lang="en-US" altLang="ja-JP" sz="1800" dirty="0" smtClean="0">
                <a:solidFill>
                  <a:srgbClr val="FF0000"/>
                </a:solidFill>
                <a:latin typeface="HGPｺﾞｼｯｸE" panose="020B0900000000000000" pitchFamily="50" charset="-128"/>
                <a:ea typeface="HGPｺﾞｼｯｸE" panose="020B0900000000000000" pitchFamily="50" charset="-128"/>
              </a:rPr>
              <a:t>0</a:t>
            </a:r>
            <a:r>
              <a:rPr lang="ja-JP" altLang="en-US" sz="1800" dirty="0" smtClean="0">
                <a:solidFill>
                  <a:srgbClr val="FF0000"/>
                </a:solidFill>
                <a:latin typeface="HGPｺﾞｼｯｸE" panose="020B0900000000000000" pitchFamily="50" charset="-128"/>
                <a:ea typeface="HGPｺﾞｼｯｸE" panose="020B0900000000000000" pitchFamily="50" charset="-128"/>
              </a:rPr>
              <a:t>名</a:t>
            </a:r>
            <a:endParaRPr kumimoji="1" lang="en-US" altLang="ja-JP" sz="1800" dirty="0" smtClean="0">
              <a:solidFill>
                <a:srgbClr val="FF0000"/>
              </a:solidFill>
              <a:latin typeface="HGPｺﾞｼｯｸE" panose="020B0900000000000000" pitchFamily="50" charset="-128"/>
              <a:ea typeface="HGPｺﾞｼｯｸE" panose="020B0900000000000000" pitchFamily="50" charset="-128"/>
            </a:endParaRPr>
          </a:p>
          <a:p>
            <a:pPr algn="l"/>
            <a:r>
              <a:rPr lang="ja-JP" altLang="en-US" sz="1400" dirty="0">
                <a:solidFill>
                  <a:schemeClr val="tx1"/>
                </a:solidFill>
                <a:latin typeface="HGPｺﾞｼｯｸE" panose="020B0900000000000000" pitchFamily="50" charset="-128"/>
                <a:ea typeface="HGPｺﾞｼｯｸE" panose="020B0900000000000000" pitchFamily="50" charset="-128"/>
              </a:rPr>
              <a:t>　</a:t>
            </a:r>
            <a:r>
              <a:rPr lang="ja-JP" altLang="en-US" sz="1400" dirty="0" smtClean="0">
                <a:solidFill>
                  <a:schemeClr val="tx1"/>
                </a:solidFill>
                <a:latin typeface="HGPｺﾞｼｯｸE" panose="020B0900000000000000" pitchFamily="50" charset="-128"/>
                <a:ea typeface="HGPｺﾞｼｯｸE" panose="020B0900000000000000" pitchFamily="50" charset="-128"/>
              </a:rPr>
              <a:t>　　　　　</a:t>
            </a:r>
            <a:endParaRPr kumimoji="1" lang="ja-JP" altLang="en-US" sz="2000" dirty="0">
              <a:solidFill>
                <a:schemeClr val="tx1"/>
              </a:solidFill>
              <a:latin typeface="HGPｺﾞｼｯｸE" panose="020B0900000000000000" pitchFamily="50" charset="-128"/>
              <a:ea typeface="HGPｺﾞｼｯｸE" panose="020B0900000000000000" pitchFamily="50" charset="-128"/>
            </a:endParaRPr>
          </a:p>
        </p:txBody>
      </p:sp>
      <p:sp>
        <p:nvSpPr>
          <p:cNvPr id="6" name="テキスト ボックス 5"/>
          <p:cNvSpPr txBox="1"/>
          <p:nvPr/>
        </p:nvSpPr>
        <p:spPr>
          <a:xfrm rot="21275402">
            <a:off x="66292" y="3444789"/>
            <a:ext cx="1224136" cy="369332"/>
          </a:xfrm>
          <a:prstGeom prst="rect">
            <a:avLst/>
          </a:prstGeom>
          <a:solidFill>
            <a:schemeClr val="bg1"/>
          </a:solidFill>
          <a:ln w="12700">
            <a:solidFill>
              <a:srgbClr val="FFC000"/>
            </a:solidFill>
          </a:ln>
        </p:spPr>
        <p:txBody>
          <a:bodyPr wrap="square" rtlCol="0">
            <a:spAutoFit/>
          </a:bodyPr>
          <a:lstStyle/>
          <a:p>
            <a:pPr algn="ctr"/>
            <a:r>
              <a:rPr kumimoji="1" lang="ja-JP" altLang="en-US" dirty="0" smtClean="0">
                <a:latin typeface="HGPｺﾞｼｯｸE" panose="020B0900000000000000" pitchFamily="50" charset="-128"/>
                <a:ea typeface="HGPｺﾞｼｯｸE" panose="020B0900000000000000" pitchFamily="50" charset="-128"/>
              </a:rPr>
              <a:t>研修概要</a:t>
            </a:r>
            <a:endParaRPr kumimoji="1" lang="ja-JP" altLang="en-US" dirty="0">
              <a:latin typeface="HGPｺﾞｼｯｸE" panose="020B0900000000000000" pitchFamily="50" charset="-128"/>
              <a:ea typeface="HGPｺﾞｼｯｸE" panose="020B0900000000000000" pitchFamily="50" charset="-128"/>
            </a:endParaRPr>
          </a:p>
        </p:txBody>
      </p:sp>
      <p:sp>
        <p:nvSpPr>
          <p:cNvPr id="10" name="Rectangle 3"/>
          <p:cNvSpPr>
            <a:spLocks noChangeArrowheads="1"/>
          </p:cNvSpPr>
          <p:nvPr/>
        </p:nvSpPr>
        <p:spPr bwMode="auto">
          <a:xfrm>
            <a:off x="51607" y="8388424"/>
            <a:ext cx="1503288" cy="584775"/>
          </a:xfrm>
          <a:prstGeom prst="rect">
            <a:avLst/>
          </a:prstGeom>
          <a:solidFill>
            <a:schemeClr val="bg1"/>
          </a:solidFill>
          <a:ln w="12700">
            <a:solidFill>
              <a:srgbClr val="FFC000"/>
            </a:solidFill>
            <a:miter lim="800000"/>
            <a:headEnd/>
            <a:tailEnd/>
          </a:ln>
          <a:extLst/>
        </p:spPr>
        <p:txBody>
          <a:bodyPr wrap="square" anchor="ctr">
            <a:spAutoFit/>
          </a:bodyP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0" hangingPunct="0">
              <a:spcBef>
                <a:spcPct val="0"/>
              </a:spcBef>
              <a:buFontTx/>
              <a:buNone/>
            </a:pPr>
            <a:r>
              <a:rPr lang="ja-JP" altLang="en-US" sz="1600" dirty="0" smtClean="0">
                <a:latin typeface="HGP創英角ｺﾞｼｯｸUB" panose="020B0900000000000000" pitchFamily="50" charset="-128"/>
                <a:ea typeface="HGP創英角ｺﾞｼｯｸUB" panose="020B0900000000000000" pitchFamily="50" charset="-128"/>
                <a:cs typeface="Times New Roman" pitchFamily="18" charset="0"/>
              </a:rPr>
              <a:t>申込　および　問い合わせ</a:t>
            </a:r>
            <a:endParaRPr lang="en-US" altLang="ja-JP" sz="1200" dirty="0">
              <a:latin typeface="HGP創英角ｺﾞｼｯｸUB" panose="020B0900000000000000" pitchFamily="50" charset="-128"/>
              <a:ea typeface="HGP創英角ｺﾞｼｯｸUB" panose="020B0900000000000000" pitchFamily="50" charset="-128"/>
              <a:cs typeface="Times New Roman" pitchFamily="18" charset="0"/>
            </a:endParaRPr>
          </a:p>
        </p:txBody>
      </p:sp>
      <p:sp>
        <p:nvSpPr>
          <p:cNvPr id="7" name="テキスト ボックス 6"/>
          <p:cNvSpPr txBox="1"/>
          <p:nvPr/>
        </p:nvSpPr>
        <p:spPr>
          <a:xfrm>
            <a:off x="117458" y="3869627"/>
            <a:ext cx="6622263" cy="1107996"/>
          </a:xfrm>
          <a:prstGeom prst="rect">
            <a:avLst/>
          </a:prstGeom>
          <a:noFill/>
        </p:spPr>
        <p:txBody>
          <a:bodyPr wrap="square" rtlCol="0">
            <a:spAutoFit/>
          </a:bodyPr>
          <a:lstStyle/>
          <a:p>
            <a:pPr>
              <a:lnSpc>
                <a:spcPct val="150000"/>
              </a:lnSpc>
            </a:pPr>
            <a:r>
              <a:rPr kumimoji="1" lang="ja-JP" altLang="en-US" sz="1600" smtClean="0">
                <a:latin typeface="HGPｺﾞｼｯｸE" panose="020B0900000000000000" pitchFamily="50" charset="-128"/>
                <a:ea typeface="HGPｺﾞｼｯｸE" panose="020B0900000000000000" pitchFamily="50" charset="-128"/>
              </a:rPr>
              <a:t>　</a:t>
            </a:r>
            <a:r>
              <a:rPr lang="ja-JP" altLang="en-US" sz="1400" smtClean="0">
                <a:latin typeface="HGPｺﾞｼｯｸE" panose="020B0900000000000000" pitchFamily="50" charset="-128"/>
                <a:ea typeface="HGPｺﾞｼｯｸE" panose="020B0900000000000000" pitchFamily="50" charset="-128"/>
              </a:rPr>
              <a:t>甲賀圏域</a:t>
            </a:r>
            <a:r>
              <a:rPr lang="ja-JP" altLang="en-US" sz="1400" dirty="0" smtClean="0">
                <a:latin typeface="HGPｺﾞｼｯｸE" panose="020B0900000000000000" pitchFamily="50" charset="-128"/>
                <a:ea typeface="HGPｺﾞｼｯｸE" panose="020B0900000000000000" pitchFamily="50" charset="-128"/>
              </a:rPr>
              <a:t>で勤務する</a:t>
            </a:r>
            <a:r>
              <a:rPr lang="en-US" altLang="ja-JP" sz="1400" dirty="0" smtClean="0">
                <a:latin typeface="HGPｺﾞｼｯｸE" panose="020B0900000000000000" pitchFamily="50" charset="-128"/>
                <a:ea typeface="HGPｺﾞｼｯｸE" panose="020B0900000000000000" pitchFamily="50" charset="-128"/>
              </a:rPr>
              <a:t>4</a:t>
            </a:r>
            <a:r>
              <a:rPr lang="ja-JP" altLang="en-US" sz="1400" dirty="0" smtClean="0">
                <a:latin typeface="HGPｺﾞｼｯｸE" panose="020B0900000000000000" pitchFamily="50" charset="-128"/>
                <a:ea typeface="HGPｺﾞｼｯｸE" panose="020B0900000000000000" pitchFamily="50" charset="-128"/>
              </a:rPr>
              <a:t>名の作業療法士の方に</a:t>
            </a:r>
            <a:r>
              <a:rPr kumimoji="1" lang="ja-JP" altLang="en-US" sz="1400" dirty="0" smtClean="0">
                <a:latin typeface="HGPｺﾞｼｯｸE" panose="020B0900000000000000" pitchFamily="50" charset="-128"/>
                <a:ea typeface="HGPｺﾞｼｯｸE" panose="020B0900000000000000" pitchFamily="50" charset="-128"/>
              </a:rPr>
              <a:t>生活行為向上マネジメントを用いた事例報告を行います。</a:t>
            </a:r>
            <a:r>
              <a:rPr lang="ja-JP" altLang="en-US" sz="1400" dirty="0" smtClean="0">
                <a:latin typeface="HGPｺﾞｼｯｸE" panose="020B0900000000000000" pitchFamily="50" charset="-128"/>
                <a:ea typeface="HGPｺﾞｼｯｸE" panose="020B0900000000000000" pitchFamily="50" charset="-128"/>
              </a:rPr>
              <a:t>事例</a:t>
            </a:r>
            <a:r>
              <a:rPr lang="ja-JP" altLang="en-US" sz="1400" dirty="0">
                <a:latin typeface="HGPｺﾞｼｯｸE" panose="020B0900000000000000" pitchFamily="50" charset="-128"/>
                <a:ea typeface="HGPｺﾞｼｯｸE" panose="020B0900000000000000" pitchFamily="50" charset="-128"/>
              </a:rPr>
              <a:t>発表後</a:t>
            </a:r>
            <a:r>
              <a:rPr lang="ja-JP" altLang="en-US" sz="1400" dirty="0" smtClean="0">
                <a:latin typeface="HGPｺﾞｼｯｸE" panose="020B0900000000000000" pitchFamily="50" charset="-128"/>
                <a:ea typeface="HGPｺﾞｼｯｸE" panose="020B0900000000000000" pitchFamily="50" charset="-128"/>
              </a:rPr>
              <a:t>には、グループディスカッションにて事例</a:t>
            </a:r>
            <a:r>
              <a:rPr lang="ja-JP" altLang="en-US" sz="1400" dirty="0">
                <a:latin typeface="HGPｺﾞｼｯｸE" panose="020B0900000000000000" pitchFamily="50" charset="-128"/>
                <a:ea typeface="HGPｺﾞｼｯｸE" panose="020B0900000000000000" pitchFamily="50" charset="-128"/>
              </a:rPr>
              <a:t>検討を行っていきます</a:t>
            </a:r>
            <a:r>
              <a:rPr lang="ja-JP" altLang="en-US" sz="1400" dirty="0" smtClean="0">
                <a:latin typeface="HGPｺﾞｼｯｸE" panose="020B0900000000000000" pitchFamily="50" charset="-128"/>
                <a:ea typeface="HGPｺﾞｼｯｸE" panose="020B0900000000000000" pitchFamily="50" charset="-128"/>
              </a:rPr>
              <a:t>。</a:t>
            </a:r>
            <a:r>
              <a:rPr kumimoji="1" lang="ja-JP" altLang="en-US" sz="1400" dirty="0" smtClean="0">
                <a:latin typeface="HGPｺﾞｼｯｸE" panose="020B0900000000000000" pitchFamily="50" charset="-128"/>
                <a:ea typeface="HGPｺﾞｼｯｸE" panose="020B0900000000000000" pitchFamily="50" charset="-128"/>
              </a:rPr>
              <a:t>それでは、皆様のご参加をお待ちしております。</a:t>
            </a:r>
            <a:endParaRPr kumimoji="1" lang="en-US" altLang="ja-JP" sz="1400" dirty="0" smtClean="0">
              <a:latin typeface="HGPｺﾞｼｯｸE" panose="020B0900000000000000" pitchFamily="50" charset="-128"/>
              <a:ea typeface="HGPｺﾞｼｯｸE" panose="020B0900000000000000" pitchFamily="50" charset="-128"/>
            </a:endParaRPr>
          </a:p>
        </p:txBody>
      </p:sp>
      <p:sp>
        <p:nvSpPr>
          <p:cNvPr id="11" name="Rectangle 3"/>
          <p:cNvSpPr>
            <a:spLocks noChangeArrowheads="1"/>
          </p:cNvSpPr>
          <p:nvPr/>
        </p:nvSpPr>
        <p:spPr bwMode="auto">
          <a:xfrm>
            <a:off x="572997" y="2924300"/>
            <a:ext cx="6237312" cy="30777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fontAlgn="base">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0" hangingPunct="0">
              <a:spcBef>
                <a:spcPct val="0"/>
              </a:spcBef>
              <a:buFontTx/>
              <a:buNone/>
            </a:pPr>
            <a:r>
              <a:rPr lang="ja-JP" altLang="ja-JP" sz="1400" b="1" u="sng" dirty="0" smtClean="0">
                <a:latin typeface="HGPｺﾞｼｯｸM" pitchFamily="50" charset="-128"/>
                <a:ea typeface="HGPｺﾞｼｯｸM" pitchFamily="50" charset="-128"/>
                <a:cs typeface="Times New Roman" pitchFamily="18" charset="0"/>
              </a:rPr>
              <a:t>○</a:t>
            </a:r>
            <a:r>
              <a:rPr lang="ja-JP" altLang="en-US" sz="1400" b="1" u="sng" dirty="0">
                <a:latin typeface="HGPｺﾞｼｯｸM" pitchFamily="50" charset="-128"/>
                <a:ea typeface="HGPｺﾞｼｯｸM" pitchFamily="50" charset="-128"/>
                <a:cs typeface="Times New Roman" pitchFamily="18" charset="0"/>
              </a:rPr>
              <a:t>作業療法士の</a:t>
            </a:r>
            <a:r>
              <a:rPr lang="ja-JP" altLang="en-US" sz="1400" b="1" u="sng" dirty="0" smtClean="0">
                <a:latin typeface="HGPｺﾞｼｯｸM" pitchFamily="50" charset="-128"/>
                <a:ea typeface="HGPｺﾞｼｯｸM" pitchFamily="50" charset="-128"/>
                <a:cs typeface="Times New Roman" pitchFamily="18" charset="0"/>
              </a:rPr>
              <a:t>方はポイント対象となりますので、会員の方は手帳を</a:t>
            </a:r>
            <a:r>
              <a:rPr lang="ja-JP" altLang="en-US" sz="1400" b="1" u="sng" dirty="0">
                <a:latin typeface="HGPｺﾞｼｯｸM" pitchFamily="50" charset="-128"/>
                <a:ea typeface="HGPｺﾞｼｯｸM" pitchFamily="50" charset="-128"/>
                <a:cs typeface="Times New Roman" pitchFamily="18" charset="0"/>
              </a:rPr>
              <a:t>お持ち</a:t>
            </a:r>
            <a:r>
              <a:rPr lang="ja-JP" altLang="en-US" sz="1400" b="1" u="sng" dirty="0" smtClean="0">
                <a:latin typeface="HGPｺﾞｼｯｸM" pitchFamily="50" charset="-128"/>
                <a:ea typeface="HGPｺﾞｼｯｸM" pitchFamily="50" charset="-128"/>
                <a:cs typeface="Times New Roman" pitchFamily="18" charset="0"/>
              </a:rPr>
              <a:t>ください</a:t>
            </a:r>
            <a:endParaRPr lang="ja-JP" altLang="en-US" sz="2400" b="1" u="sng" dirty="0">
              <a:latin typeface="HGPｺﾞｼｯｸM" pitchFamily="50" charset="-128"/>
              <a:ea typeface="HGPｺﾞｼｯｸM" pitchFamily="50" charset="-128"/>
              <a:cs typeface="Times New Roman" pitchFamily="18" charset="0"/>
            </a:endParaRPr>
          </a:p>
        </p:txBody>
      </p:sp>
      <p:sp>
        <p:nvSpPr>
          <p:cNvPr id="12" name="Rectangle 2"/>
          <p:cNvSpPr>
            <a:spLocks noChangeArrowheads="1"/>
          </p:cNvSpPr>
          <p:nvPr/>
        </p:nvSpPr>
        <p:spPr bwMode="auto">
          <a:xfrm>
            <a:off x="3137595" y="7776789"/>
            <a:ext cx="3610882" cy="461665"/>
          </a:xfrm>
          <a:prstGeom prst="rect">
            <a:avLst/>
          </a:prstGeom>
          <a:solidFill>
            <a:schemeClr val="bg1"/>
          </a:solidFill>
          <a:ln w="12700">
            <a:solidFill>
              <a:srgbClr val="FFC000"/>
            </a:solidFill>
          </a:ln>
          <a:extLst/>
        </p:spPr>
        <p:txBody>
          <a:bodyPr wrap="square" anchor="ctr">
            <a:spAutoFit/>
          </a:bodyPr>
          <a:lstStyle>
            <a:lvl1pPr>
              <a:spcBef>
                <a:spcPct val="20000"/>
              </a:spcBef>
              <a:buFont typeface="Arial" charset="0"/>
              <a:buChar char="•"/>
              <a:tabLst>
                <a:tab pos="628650" algn="l"/>
              </a:tabLst>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tabLst>
                <a:tab pos="628650" algn="l"/>
              </a:tabLst>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tabLst>
                <a:tab pos="628650" algn="l"/>
              </a:tabLst>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tabLst>
                <a:tab pos="628650" algn="l"/>
              </a:tabLst>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tabLst>
                <a:tab pos="628650" algn="l"/>
              </a:tabLst>
              <a:defRPr kumimoji="1" sz="2000">
                <a:solidFill>
                  <a:schemeClr val="tx1"/>
                </a:solidFill>
                <a:latin typeface="Calibri" pitchFamily="34" charset="0"/>
                <a:ea typeface="ＭＳ Ｐゴシック" charset="-128"/>
              </a:defRPr>
            </a:lvl5pPr>
            <a:lvl6pPr marL="2514600" indent="-228600" fontAlgn="base">
              <a:spcBef>
                <a:spcPct val="20000"/>
              </a:spcBef>
              <a:spcAft>
                <a:spcPct val="0"/>
              </a:spcAft>
              <a:buFont typeface="Arial" charset="0"/>
              <a:buChar char="»"/>
              <a:tabLst>
                <a:tab pos="628650" algn="l"/>
              </a:tabLst>
              <a:defRPr kumimoji="1" sz="2000">
                <a:solidFill>
                  <a:schemeClr val="tx1"/>
                </a:solidFill>
                <a:latin typeface="Calibri" pitchFamily="34" charset="0"/>
                <a:ea typeface="ＭＳ Ｐゴシック" charset="-128"/>
              </a:defRPr>
            </a:lvl6pPr>
            <a:lvl7pPr marL="2971800" indent="-228600" fontAlgn="base">
              <a:spcBef>
                <a:spcPct val="20000"/>
              </a:spcBef>
              <a:spcAft>
                <a:spcPct val="0"/>
              </a:spcAft>
              <a:buFont typeface="Arial" charset="0"/>
              <a:buChar char="»"/>
              <a:tabLst>
                <a:tab pos="628650" algn="l"/>
              </a:tabLst>
              <a:defRPr kumimoji="1" sz="2000">
                <a:solidFill>
                  <a:schemeClr val="tx1"/>
                </a:solidFill>
                <a:latin typeface="Calibri" pitchFamily="34" charset="0"/>
                <a:ea typeface="ＭＳ Ｐゴシック" charset="-128"/>
              </a:defRPr>
            </a:lvl7pPr>
            <a:lvl8pPr marL="3429000" indent="-228600" fontAlgn="base">
              <a:spcBef>
                <a:spcPct val="20000"/>
              </a:spcBef>
              <a:spcAft>
                <a:spcPct val="0"/>
              </a:spcAft>
              <a:buFont typeface="Arial" charset="0"/>
              <a:buChar char="»"/>
              <a:tabLst>
                <a:tab pos="628650" algn="l"/>
              </a:tabLst>
              <a:defRPr kumimoji="1" sz="2000">
                <a:solidFill>
                  <a:schemeClr val="tx1"/>
                </a:solidFill>
                <a:latin typeface="Calibri" pitchFamily="34" charset="0"/>
                <a:ea typeface="ＭＳ Ｐゴシック" charset="-128"/>
              </a:defRPr>
            </a:lvl8pPr>
            <a:lvl9pPr marL="3886200" indent="-228600" fontAlgn="base">
              <a:spcBef>
                <a:spcPct val="20000"/>
              </a:spcBef>
              <a:spcAft>
                <a:spcPct val="0"/>
              </a:spcAft>
              <a:buFont typeface="Arial" charset="0"/>
              <a:buChar char="»"/>
              <a:tabLst>
                <a:tab pos="628650" algn="l"/>
              </a:tabLst>
              <a:defRPr kumimoji="1" sz="2000">
                <a:solidFill>
                  <a:schemeClr val="tx1"/>
                </a:solidFill>
                <a:latin typeface="Calibri" pitchFamily="34" charset="0"/>
                <a:ea typeface="ＭＳ Ｐゴシック" charset="-128"/>
              </a:defRPr>
            </a:lvl9pPr>
          </a:lstStyle>
          <a:p>
            <a:pPr eaLnBrk="0" hangingPunct="0">
              <a:spcBef>
                <a:spcPct val="0"/>
              </a:spcBef>
              <a:buFontTx/>
              <a:buNone/>
            </a:pPr>
            <a:r>
              <a:rPr lang="ja-JP" altLang="en-US" sz="1200" dirty="0" smtClean="0">
                <a:latin typeface="HGPｺﾞｼｯｸM" pitchFamily="50" charset="-128"/>
                <a:ea typeface="HGPｺﾞｼｯｸM" pitchFamily="50" charset="-128"/>
                <a:cs typeface="Times New Roman" pitchFamily="18" charset="0"/>
              </a:rPr>
              <a:t>駐車場には限りがございます。</a:t>
            </a:r>
            <a:endParaRPr lang="en-US" altLang="ja-JP" sz="1200" dirty="0" smtClean="0">
              <a:latin typeface="HGPｺﾞｼｯｸM" pitchFamily="50" charset="-128"/>
              <a:ea typeface="HGPｺﾞｼｯｸM" pitchFamily="50" charset="-128"/>
              <a:cs typeface="Times New Roman" pitchFamily="18" charset="0"/>
            </a:endParaRPr>
          </a:p>
          <a:p>
            <a:pPr eaLnBrk="0" hangingPunct="0">
              <a:spcBef>
                <a:spcPct val="0"/>
              </a:spcBef>
              <a:buFontTx/>
              <a:buNone/>
            </a:pPr>
            <a:r>
              <a:rPr lang="ja-JP" altLang="en-US" sz="1200" dirty="0" smtClean="0">
                <a:latin typeface="HGPｺﾞｼｯｸM" pitchFamily="50" charset="-128"/>
                <a:ea typeface="HGPｺﾞｼｯｸM" pitchFamily="50" charset="-128"/>
                <a:cs typeface="Times New Roman" pitchFamily="18" charset="0"/>
              </a:rPr>
              <a:t>出来る限り公共交通機関をご利用にてお越しください。</a:t>
            </a:r>
            <a:endParaRPr lang="en-US" altLang="ja-JP" sz="1100" dirty="0" smtClean="0">
              <a:latin typeface="HGPｺﾞｼｯｸM" pitchFamily="50" charset="-128"/>
              <a:ea typeface="HGPｺﾞｼｯｸM" pitchFamily="50" charset="-128"/>
              <a:cs typeface="Times New Roman" pitchFamily="18" charset="0"/>
            </a:endParaRPr>
          </a:p>
        </p:txBody>
      </p:sp>
      <p:sp>
        <p:nvSpPr>
          <p:cNvPr id="16" name="テキスト ボックス 15"/>
          <p:cNvSpPr txBox="1"/>
          <p:nvPr/>
        </p:nvSpPr>
        <p:spPr>
          <a:xfrm>
            <a:off x="101770" y="5490019"/>
            <a:ext cx="1556275" cy="369332"/>
          </a:xfrm>
          <a:prstGeom prst="rect">
            <a:avLst/>
          </a:prstGeom>
          <a:solidFill>
            <a:schemeClr val="bg1"/>
          </a:solidFill>
          <a:ln w="12700">
            <a:solidFill>
              <a:srgbClr val="FFC000"/>
            </a:solidFill>
          </a:ln>
        </p:spPr>
        <p:txBody>
          <a:bodyPr wrap="square" rtlCol="0">
            <a:spAutoFit/>
          </a:bodyPr>
          <a:lstStyle/>
          <a:p>
            <a:pPr algn="ctr"/>
            <a:r>
              <a:rPr kumimoji="1" lang="ja-JP" altLang="en-US" dirty="0" smtClean="0">
                <a:latin typeface="HGPｺﾞｼｯｸE" panose="020B0900000000000000" pitchFamily="50" charset="-128"/>
                <a:ea typeface="HGPｺﾞｼｯｸE" panose="020B0900000000000000" pitchFamily="50" charset="-128"/>
              </a:rPr>
              <a:t>申し込み方法</a:t>
            </a:r>
            <a:endParaRPr kumimoji="1" lang="ja-JP" altLang="en-US"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8314711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568</TotalTime>
  <Words>48</Words>
  <Application>Microsoft Office PowerPoint</Application>
  <PresentationFormat>画面に合わせる (4:3)</PresentationFormat>
  <Paragraphs>22</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HGPｺﾞｼｯｸE</vt:lpstr>
      <vt:lpstr>HGPｺﾞｼｯｸM</vt:lpstr>
      <vt:lpstr>HGP創英角ｺﾞｼｯｸUB</vt:lpstr>
      <vt:lpstr>ＭＳ Ｐゴシック</vt:lpstr>
      <vt:lpstr>Arial</vt:lpstr>
      <vt:lpstr>Calibri</vt:lpstr>
      <vt:lpstr>Times New Roman</vt:lpstr>
      <vt:lpstr>Office ​​テーマ</vt:lpstr>
      <vt:lpstr>一社）滋賀県作業療法士会　地域活動局・甲賀支部主催 生活行為向上マネジメント実践者研修会 （事例報告会）</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一社）滋賀県作業療法士会　地域活動局主催 これから求められる通所リハの役割と生活行為向上リハビリテーション</dc:title>
  <dc:creator>okamoto</dc:creator>
  <cp:lastModifiedBy>stuffroom02</cp:lastModifiedBy>
  <cp:revision>77</cp:revision>
  <dcterms:created xsi:type="dcterms:W3CDTF">2015-05-05T09:56:09Z</dcterms:created>
  <dcterms:modified xsi:type="dcterms:W3CDTF">2017-09-25T03:43:58Z</dcterms:modified>
</cp:coreProperties>
</file>