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48" d="100"/>
          <a:sy n="48" d="100"/>
        </p:scale>
        <p:origin x="1962" y="4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7" y="2"/>
            <a:ext cx="2918831" cy="493316"/>
          </a:xfrm>
          <a:prstGeom prst="rect">
            <a:avLst/>
          </a:prstGeom>
        </p:spPr>
        <p:txBody>
          <a:bodyPr vert="horz" lIns="91440" tIns="45720" rIns="91440" bIns="45720" rtlCol="0"/>
          <a:lstStyle>
            <a:lvl1pPr algn="r">
              <a:defRPr sz="1200"/>
            </a:lvl1pPr>
          </a:lstStyle>
          <a:p>
            <a:fld id="{2725E206-DFDA-4E67-955C-78D9DE92E13F}" type="datetimeFigureOut">
              <a:rPr kumimoji="1" lang="ja-JP" altLang="en-US" smtClean="0"/>
              <a:pPr/>
              <a:t>2019/9/18</a:t>
            </a:fld>
            <a:endParaRPr kumimoji="1" lang="ja-JP" altLang="en-US"/>
          </a:p>
        </p:txBody>
      </p:sp>
      <p:sp>
        <p:nvSpPr>
          <p:cNvPr id="4" name="スライド イメージ プレースホルダ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501"/>
            <a:ext cx="5388610" cy="4439841"/>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7" y="9371287"/>
            <a:ext cx="2918831" cy="493316"/>
          </a:xfrm>
          <a:prstGeom prst="rect">
            <a:avLst/>
          </a:prstGeom>
        </p:spPr>
        <p:txBody>
          <a:bodyPr vert="horz" lIns="91440" tIns="45720" rIns="91440" bIns="45720" rtlCol="0" anchor="b"/>
          <a:lstStyle>
            <a:lvl1pPr algn="r">
              <a:defRPr sz="1200"/>
            </a:lvl1pPr>
          </a:lstStyle>
          <a:p>
            <a:fld id="{499C4F83-CFDD-4405-B807-B308B9BA5B6C}" type="slidenum">
              <a:rPr kumimoji="1" lang="ja-JP" altLang="en-US" smtClean="0"/>
              <a:pPr/>
              <a:t>‹#›</a:t>
            </a:fld>
            <a:endParaRPr kumimoji="1" lang="ja-JP" altLang="en-US"/>
          </a:p>
        </p:txBody>
      </p:sp>
    </p:spTree>
    <p:extLst>
      <p:ext uri="{BB962C8B-B14F-4D97-AF65-F5344CB8AC3E}">
        <p14:creationId xmlns:p14="http://schemas.microsoft.com/office/powerpoint/2010/main" val="4122549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99C4F83-CFDD-4405-B807-B308B9BA5B6C}" type="slidenum">
              <a:rPr kumimoji="1" lang="ja-JP" altLang="en-US" smtClean="0"/>
              <a:pPr/>
              <a:t>2</a:t>
            </a:fld>
            <a:endParaRPr kumimoji="1" lang="ja-JP" altLang="en-US"/>
          </a:p>
        </p:txBody>
      </p:sp>
    </p:spTree>
    <p:extLst>
      <p:ext uri="{BB962C8B-B14F-4D97-AF65-F5344CB8AC3E}">
        <p14:creationId xmlns:p14="http://schemas.microsoft.com/office/powerpoint/2010/main" val="4064513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C72D9B5B-9689-4650-9BB3-AA7F850B145A}" type="datetimeFigureOut">
              <a:rPr kumimoji="1" lang="ja-JP" altLang="en-US" smtClean="0"/>
              <a:pPr/>
              <a:t>2019/9/18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B0D9C5-B780-42B0-A48C-24A5095354E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72D9B5B-9689-4650-9BB3-AA7F850B145A}" type="datetimeFigureOut">
              <a:rPr kumimoji="1" lang="ja-JP" altLang="en-US" smtClean="0"/>
              <a:pPr/>
              <a:t>2019/9/18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B0D9C5-B780-42B0-A48C-24A5095354E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72D9B5B-9689-4650-9BB3-AA7F850B145A}" type="datetimeFigureOut">
              <a:rPr kumimoji="1" lang="ja-JP" altLang="en-US" smtClean="0"/>
              <a:pPr/>
              <a:t>2019/9/18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B0D9C5-B780-42B0-A48C-24A5095354E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72D9B5B-9689-4650-9BB3-AA7F850B145A}" type="datetimeFigureOut">
              <a:rPr kumimoji="1" lang="ja-JP" altLang="en-US" smtClean="0"/>
              <a:pPr/>
              <a:t>2019/9/18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B0D9C5-B780-42B0-A48C-24A5095354E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C72D9B5B-9689-4650-9BB3-AA7F850B145A}" type="datetimeFigureOut">
              <a:rPr kumimoji="1" lang="ja-JP" altLang="en-US" smtClean="0"/>
              <a:pPr/>
              <a:t>2019/9/18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B0D9C5-B780-42B0-A48C-24A5095354E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C72D9B5B-9689-4650-9BB3-AA7F850B145A}" type="datetimeFigureOut">
              <a:rPr kumimoji="1" lang="ja-JP" altLang="en-US" smtClean="0"/>
              <a:pPr/>
              <a:t>2019/9/18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B0D9C5-B780-42B0-A48C-24A5095354E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72D9B5B-9689-4650-9BB3-AA7F850B145A}" type="datetimeFigureOut">
              <a:rPr kumimoji="1" lang="ja-JP" altLang="en-US" smtClean="0"/>
              <a:pPr/>
              <a:t>2019/9/18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B0D9C5-B780-42B0-A48C-24A5095354E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C72D9B5B-9689-4650-9BB3-AA7F850B145A}" type="datetimeFigureOut">
              <a:rPr kumimoji="1" lang="ja-JP" altLang="en-US" smtClean="0"/>
              <a:pPr/>
              <a:t>2019/9/18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B0D9C5-B780-42B0-A48C-24A5095354E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72D9B5B-9689-4650-9BB3-AA7F850B145A}" type="datetimeFigureOut">
              <a:rPr kumimoji="1" lang="ja-JP" altLang="en-US" smtClean="0"/>
              <a:pPr/>
              <a:t>2019/9/18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B0D9C5-B780-42B0-A48C-24A5095354E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72D9B5B-9689-4650-9BB3-AA7F850B145A}" type="datetimeFigureOut">
              <a:rPr kumimoji="1" lang="ja-JP" altLang="en-US" smtClean="0"/>
              <a:pPr/>
              <a:t>2019/9/18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B0D9C5-B780-42B0-A48C-24A5095354E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72D9B5B-9689-4650-9BB3-AA7F850B145A}" type="datetimeFigureOut">
              <a:rPr kumimoji="1" lang="ja-JP" altLang="en-US" smtClean="0"/>
              <a:pPr/>
              <a:t>2019/9/18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B0D9C5-B780-42B0-A48C-24A5095354E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C72D9B5B-9689-4650-9BB3-AA7F850B145A}" type="datetimeFigureOut">
              <a:rPr kumimoji="1" lang="ja-JP" altLang="en-US" smtClean="0"/>
              <a:pPr/>
              <a:t>2019/9/18</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2B0D9C5-B780-42B0-A48C-24A5095354E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円/楕円 30"/>
          <p:cNvSpPr/>
          <p:nvPr/>
        </p:nvSpPr>
        <p:spPr>
          <a:xfrm>
            <a:off x="44624" y="1280592"/>
            <a:ext cx="6264696" cy="1822182"/>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389395" y="1479619"/>
            <a:ext cx="5976662" cy="1446550"/>
          </a:xfrm>
          <a:prstGeom prst="rect">
            <a:avLst/>
          </a:prstGeom>
          <a:noFill/>
        </p:spPr>
        <p:txBody>
          <a:bodyPr wrap="square" rtlCol="0">
            <a:spAutoFit/>
          </a:bodyPr>
          <a:lstStyle/>
          <a:p>
            <a:r>
              <a:rPr lang="ja-JP" altLang="en-US" sz="2800" b="1" dirty="0">
                <a:latin typeface="07やさしさゴシック手書き" panose="02000600000000000000" pitchFamily="50" charset="-128"/>
                <a:ea typeface="07やさしさゴシック手書き" panose="02000600000000000000" pitchFamily="50" charset="-128"/>
              </a:rPr>
              <a:t> 　</a:t>
            </a:r>
            <a:r>
              <a:rPr lang="ja-JP" altLang="en-US" sz="2000" b="1" dirty="0">
                <a:latin typeface="07やさしさゴシック手書き" panose="02000600000000000000" pitchFamily="50" charset="-128"/>
                <a:ea typeface="07やさしさゴシック手書き" panose="02000600000000000000" pitchFamily="50" charset="-128"/>
              </a:rPr>
              <a:t>作業療法士から見た</a:t>
            </a:r>
            <a:endParaRPr lang="en-US" altLang="ja-JP" sz="2000" b="1" dirty="0">
              <a:latin typeface="07やさしさゴシック手書き" panose="02000600000000000000" pitchFamily="50" charset="-128"/>
              <a:ea typeface="07やさしさゴシック手書き" panose="02000600000000000000" pitchFamily="50" charset="-128"/>
            </a:endParaRPr>
          </a:p>
          <a:p>
            <a:r>
              <a:rPr lang="ja-JP" altLang="en-US" sz="2800" b="1" dirty="0">
                <a:latin typeface="07やさしさゴシック手書き" panose="02000600000000000000" pitchFamily="50" charset="-128"/>
                <a:ea typeface="07やさしさゴシック手書き" panose="02000600000000000000" pitchFamily="50" charset="-128"/>
              </a:rPr>
              <a:t>　　　</a:t>
            </a:r>
            <a:r>
              <a:rPr lang="ja-JP" altLang="en-US" sz="2000" b="1" dirty="0">
                <a:latin typeface="07やさしさゴシック手書き" panose="02000600000000000000" pitchFamily="50" charset="-128"/>
                <a:ea typeface="07やさしさゴシック手書き" panose="02000600000000000000" pitchFamily="50" charset="-128"/>
              </a:rPr>
              <a:t>障害を持つ人への</a:t>
            </a:r>
            <a:endParaRPr lang="en-US" altLang="ja-JP" sz="2000" b="1" dirty="0">
              <a:latin typeface="07やさしさゴシック手書き" panose="02000600000000000000" pitchFamily="50" charset="-128"/>
              <a:ea typeface="07やさしさゴシック手書き" panose="02000600000000000000" pitchFamily="50" charset="-128"/>
            </a:endParaRPr>
          </a:p>
          <a:p>
            <a:r>
              <a:rPr lang="ja-JP" altLang="en-US" sz="2800" b="1" dirty="0">
                <a:latin typeface="07やさしさゴシック手書き" panose="02000600000000000000" pitchFamily="50" charset="-128"/>
                <a:ea typeface="07やさしさゴシック手書き" panose="02000600000000000000" pitchFamily="50" charset="-128"/>
              </a:rPr>
              <a:t>　　　　</a:t>
            </a:r>
            <a:r>
              <a:rPr lang="ja-JP" altLang="en-US" sz="3200" b="1" dirty="0">
                <a:latin typeface="07やさしさゴシック手書き" panose="02000600000000000000" pitchFamily="50" charset="-128"/>
                <a:ea typeface="07やさしさゴシック手書き" panose="02000600000000000000" pitchFamily="50" charset="-128"/>
              </a:rPr>
              <a:t>自己選択支援</a:t>
            </a:r>
            <a:r>
              <a:rPr lang="ja-JP" altLang="en-US" sz="2000" b="1" dirty="0">
                <a:latin typeface="07やさしさゴシック手書き" panose="02000600000000000000" pitchFamily="50" charset="-128"/>
                <a:ea typeface="07やさしさゴシック手書き" panose="02000600000000000000" pitchFamily="50" charset="-128"/>
              </a:rPr>
              <a:t>について</a:t>
            </a:r>
            <a:endParaRPr lang="en-US" altLang="ja-JP" sz="2000" dirty="0">
              <a:latin typeface="07やさしさゴシック手書き" panose="02000600000000000000" pitchFamily="50" charset="-128"/>
              <a:ea typeface="07やさしさゴシック手書き" panose="02000600000000000000" pitchFamily="50" charset="-128"/>
            </a:endParaRPr>
          </a:p>
        </p:txBody>
      </p:sp>
      <p:sp>
        <p:nvSpPr>
          <p:cNvPr id="35" name="メモ 34"/>
          <p:cNvSpPr/>
          <p:nvPr/>
        </p:nvSpPr>
        <p:spPr>
          <a:xfrm rot="16200000">
            <a:off x="2067649" y="1452316"/>
            <a:ext cx="2773799" cy="6387803"/>
          </a:xfrm>
          <a:prstGeom prst="foldedCorner">
            <a:avLst>
              <a:gd name="adj"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 name="テキスト ボックス 2"/>
          <p:cNvSpPr txBox="1">
            <a:spLocks noChangeArrowheads="1"/>
          </p:cNvSpPr>
          <p:nvPr/>
        </p:nvSpPr>
        <p:spPr bwMode="auto">
          <a:xfrm>
            <a:off x="188640" y="440893"/>
            <a:ext cx="6300553" cy="400110"/>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altLang="en-US" sz="20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令和元</a:t>
            </a:r>
            <a:r>
              <a:rPr lang="ja-JP" sz="2000" kern="100" dirty="0">
                <a:effectLst/>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年度　ステップあップ</a:t>
            </a:r>
            <a:r>
              <a:rPr lang="en-US" sz="2000" kern="100" dirty="0">
                <a:effectLst/>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21</a:t>
            </a:r>
            <a:r>
              <a:rPr lang="ja-JP" sz="2000" kern="100" dirty="0">
                <a:effectLst/>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研修会</a:t>
            </a:r>
          </a:p>
        </p:txBody>
      </p:sp>
      <p:sp>
        <p:nvSpPr>
          <p:cNvPr id="14" name="テキスト ボックス 2"/>
          <p:cNvSpPr txBox="1">
            <a:spLocks noChangeArrowheads="1"/>
          </p:cNvSpPr>
          <p:nvPr/>
        </p:nvSpPr>
        <p:spPr bwMode="auto">
          <a:xfrm>
            <a:off x="548680" y="6321152"/>
            <a:ext cx="5658093" cy="2277547"/>
          </a:xfrm>
          <a:prstGeom prst="rect">
            <a:avLst/>
          </a:prstGeom>
          <a:noFill/>
          <a:ln w="9525">
            <a:noFill/>
            <a:miter lim="800000"/>
            <a:headEnd/>
            <a:tailEnd/>
          </a:ln>
        </p:spPr>
        <p:txBody>
          <a:bodyPr rot="0" vert="horz" wrap="square" lIns="91440" tIns="45720" rIns="91440" bIns="45720" anchor="t" anchorCtr="0">
            <a:spAutoFit/>
          </a:bodyPr>
          <a:lstStyle/>
          <a:p>
            <a:pPr>
              <a:spcAft>
                <a:spcPts val="0"/>
              </a:spcAft>
            </a:pPr>
            <a:r>
              <a:rPr lang="ja-JP" altLang="en-US" kern="100" dirty="0">
                <a:effectLst/>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講　師：　</a:t>
            </a:r>
            <a:r>
              <a:rPr lang="ja-JP" altLang="en-US" sz="2400" kern="100" dirty="0">
                <a:effectLst/>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嶋川昌典氏　加納雪絵氏　</a:t>
            </a:r>
            <a:endParaRPr lang="en-US" altLang="ja-JP" sz="24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a:p>
            <a:pPr>
              <a:spcAft>
                <a:spcPts val="0"/>
              </a:spcAft>
            </a:pPr>
            <a:r>
              <a:rPr lang="ja-JP" altLang="en-US" sz="9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　　　　　</a:t>
            </a:r>
            <a:endParaRPr lang="en-US" altLang="ja-JP" sz="9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a:p>
            <a:pPr>
              <a:spcAft>
                <a:spcPts val="0"/>
              </a:spcAft>
            </a:pPr>
            <a:endParaRPr lang="en-US" altLang="ja-JP" sz="9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a:p>
            <a:pPr>
              <a:spcAft>
                <a:spcPts val="0"/>
              </a:spcAft>
            </a:pPr>
            <a:endParaRPr lang="en-US" altLang="ja-JP" sz="9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a:p>
            <a:pPr>
              <a:spcAft>
                <a:spcPts val="0"/>
              </a:spcAft>
            </a:pPr>
            <a:endParaRPr lang="en-US" altLang="ja-JP" sz="9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a:p>
            <a:pPr>
              <a:spcAft>
                <a:spcPts val="0"/>
              </a:spcAft>
            </a:pPr>
            <a:r>
              <a:rPr lang="ja-JP" altLang="en-US" kern="100" dirty="0">
                <a:effectLst/>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日　時：</a:t>
            </a:r>
            <a:r>
              <a:rPr lang="ja-JP" altLang="en-US" sz="2000" kern="100" dirty="0">
                <a:effectLst/>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令和元</a:t>
            </a:r>
            <a:r>
              <a:rPr lang="ja-JP" altLang="en-US" sz="20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年</a:t>
            </a:r>
            <a:r>
              <a:rPr lang="ja-JP" altLang="en-US"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 </a:t>
            </a:r>
            <a:r>
              <a:rPr lang="en-US" altLang="ja-JP" sz="20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1</a:t>
            </a:r>
            <a:r>
              <a:rPr lang="ja-JP" altLang="en-US" sz="20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０月 </a:t>
            </a:r>
            <a:r>
              <a:rPr lang="en-US" altLang="ja-JP" sz="20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21</a:t>
            </a:r>
            <a:r>
              <a:rPr lang="ja-JP" altLang="en-US" sz="20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日（月）</a:t>
            </a:r>
            <a:endParaRPr lang="en-US" altLang="ja-JP" sz="14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a:p>
            <a:pPr>
              <a:spcAft>
                <a:spcPts val="0"/>
              </a:spcAft>
            </a:pPr>
            <a:r>
              <a:rPr lang="ja-JP" altLang="en-US"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　　　　　　</a:t>
            </a:r>
            <a:r>
              <a:rPr lang="en-US" altLang="ja-JP"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13</a:t>
            </a:r>
            <a:r>
              <a:rPr lang="ja-JP" altLang="en-US"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：００～</a:t>
            </a:r>
            <a:r>
              <a:rPr lang="en-US" altLang="ja-JP"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15</a:t>
            </a:r>
            <a:r>
              <a:rPr lang="ja-JP" altLang="en-US"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a:t>
            </a:r>
            <a:r>
              <a:rPr lang="en-US" altLang="ja-JP"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0</a:t>
            </a:r>
            <a:r>
              <a:rPr lang="ja-JP" altLang="en-US"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０　</a:t>
            </a:r>
            <a:endParaRPr lang="en-US" altLang="ja-JP"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a:p>
            <a:pPr>
              <a:spcAft>
                <a:spcPts val="0"/>
              </a:spcAft>
            </a:pPr>
            <a:r>
              <a:rPr lang="ja-JP" altLang="en-US"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　　　　　　</a:t>
            </a:r>
            <a:endParaRPr lang="en-US" altLang="ja-JP" sz="12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a:p>
            <a:pPr>
              <a:spcAft>
                <a:spcPts val="0"/>
              </a:spcAft>
            </a:pPr>
            <a:r>
              <a:rPr lang="ja-JP" altLang="en-US"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会　場：ステップあップ</a:t>
            </a:r>
            <a:r>
              <a:rPr lang="en-US" altLang="ja-JP"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21</a:t>
            </a:r>
            <a:r>
              <a:rPr lang="ja-JP" altLang="en-US"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a:t>
            </a:r>
            <a:r>
              <a:rPr lang="ja-JP" altLang="en-US" sz="14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犬上郡豊郷町八目</a:t>
            </a:r>
            <a:r>
              <a:rPr lang="en-US" altLang="ja-JP" sz="14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49</a:t>
            </a:r>
            <a:r>
              <a:rPr lang="ja-JP" altLang="en-US" sz="14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番地</a:t>
            </a:r>
            <a:r>
              <a:rPr lang="ja-JP" altLang="en-US"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a:t>
            </a:r>
            <a:endParaRPr lang="en-US" altLang="ja-JP"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a:p>
            <a:pPr>
              <a:spcAft>
                <a:spcPts val="0"/>
              </a:spcAft>
            </a:pPr>
            <a:endParaRPr lang="en-US" altLang="ja-JP" sz="12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p:txBody>
      </p:sp>
      <p:sp>
        <p:nvSpPr>
          <p:cNvPr id="16" name="テキスト ボックス 2"/>
          <p:cNvSpPr txBox="1">
            <a:spLocks noChangeArrowheads="1"/>
          </p:cNvSpPr>
          <p:nvPr/>
        </p:nvSpPr>
        <p:spPr bwMode="auto">
          <a:xfrm>
            <a:off x="7723956" y="4439204"/>
            <a:ext cx="6858000" cy="1684640"/>
          </a:xfrm>
          <a:prstGeom prst="rect">
            <a:avLst/>
          </a:prstGeom>
          <a:noFill/>
          <a:ln w="9525">
            <a:noFill/>
            <a:miter lim="800000"/>
            <a:headEnd/>
            <a:tailEnd/>
          </a:ln>
        </p:spPr>
        <p:txBody>
          <a:bodyPr rot="0" vert="horz" wrap="square" lIns="91440" tIns="45720" rIns="91440" bIns="45720" anchor="t" anchorCtr="0">
            <a:noAutofit/>
          </a:bodyPr>
          <a:lstStyle/>
          <a:p>
            <a:pPr indent="153035" algn="just">
              <a:spcAft>
                <a:spcPts val="0"/>
              </a:spcAft>
            </a:pPr>
            <a:endParaRPr lang="en-US" altLang="ja-JP" sz="1400" b="1" kern="100" dirty="0">
              <a:latin typeface="HGP教科書体" pitchFamily="18" charset="-128"/>
              <a:ea typeface="HGP教科書体" pitchFamily="18" charset="-128"/>
              <a:cs typeface="Times New Roman" panose="02020603050405020304" pitchFamily="18" charset="0"/>
            </a:endParaRPr>
          </a:p>
        </p:txBody>
      </p:sp>
      <p:sp>
        <p:nvSpPr>
          <p:cNvPr id="17" name="テキスト ボックス 2"/>
          <p:cNvSpPr txBox="1">
            <a:spLocks noChangeArrowheads="1"/>
          </p:cNvSpPr>
          <p:nvPr/>
        </p:nvSpPr>
        <p:spPr bwMode="auto">
          <a:xfrm>
            <a:off x="234066" y="8492425"/>
            <a:ext cx="6480720" cy="276999"/>
          </a:xfrm>
          <a:prstGeom prst="rect">
            <a:avLst/>
          </a:prstGeom>
          <a:noFill/>
          <a:ln w="9525">
            <a:noFill/>
            <a:miter lim="800000"/>
            <a:headEnd/>
            <a:tailEnd/>
          </a:ln>
        </p:spPr>
        <p:txBody>
          <a:bodyPr rot="0" vert="horz" wrap="square" lIns="91440" tIns="45720" rIns="91440" bIns="45720" anchor="t" anchorCtr="0">
            <a:spAutoFit/>
          </a:bodyPr>
          <a:lstStyle/>
          <a:p>
            <a:pPr marL="152400" indent="-152400" algn="just">
              <a:spcAft>
                <a:spcPts val="0"/>
              </a:spcAft>
            </a:pPr>
            <a:r>
              <a:rPr lang="ja-JP" sz="1200" kern="100" dirty="0">
                <a:effectLst/>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※ご希望の方は、裏面の申し込み欄に氏名等をご記入の上、</a:t>
            </a:r>
            <a:r>
              <a:rPr lang="en-US" sz="1200" kern="100" dirty="0">
                <a:effectLst/>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FAX</a:t>
            </a:r>
            <a:r>
              <a:rPr lang="ja-JP" sz="1200" kern="100" dirty="0">
                <a:effectLst/>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か電話でお申込み下さい。</a:t>
            </a:r>
            <a:endParaRPr lang="ja-JP" sz="1050" kern="100" dirty="0">
              <a:effectLst/>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p:txBody>
      </p:sp>
      <p:grpSp>
        <p:nvGrpSpPr>
          <p:cNvPr id="22" name="グループ化 21"/>
          <p:cNvGrpSpPr/>
          <p:nvPr/>
        </p:nvGrpSpPr>
        <p:grpSpPr>
          <a:xfrm>
            <a:off x="209550" y="8932524"/>
            <a:ext cx="6438900" cy="52924"/>
            <a:chOff x="0" y="0"/>
            <a:chExt cx="6753225" cy="35626"/>
          </a:xfrm>
        </p:grpSpPr>
        <p:cxnSp>
          <p:nvCxnSpPr>
            <p:cNvPr id="23" name="直線コネクタ 22"/>
            <p:cNvCxnSpPr/>
            <p:nvPr/>
          </p:nvCxnSpPr>
          <p:spPr>
            <a:xfrm>
              <a:off x="0" y="0"/>
              <a:ext cx="67532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0" y="35626"/>
              <a:ext cx="6753225"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69" name="Rectangle 21"/>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2084" name="Rectangle 36"/>
          <p:cNvSpPr>
            <a:spLocks noChangeArrowheads="1"/>
          </p:cNvSpPr>
          <p:nvPr/>
        </p:nvSpPr>
        <p:spPr bwMode="auto">
          <a:xfrm>
            <a:off x="0" y="45720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35163" algn="l"/>
              </a:tabLst>
            </a:pPr>
            <a:br>
              <a:rPr kumimoji="1" lang="ja-JP" altLang="ja-JP" sz="6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rPr>
            </a:b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1935163" algn="l"/>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85" name="Rectangle 37"/>
          <p:cNvSpPr>
            <a:spLocks noChangeArrowheads="1"/>
          </p:cNvSpPr>
          <p:nvPr/>
        </p:nvSpPr>
        <p:spPr bwMode="auto">
          <a:xfrm>
            <a:off x="0" y="45720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35163" algn="l"/>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86" name="Rectangle 38"/>
          <p:cNvSpPr>
            <a:spLocks noChangeArrowheads="1"/>
          </p:cNvSpPr>
          <p:nvPr/>
        </p:nvSpPr>
        <p:spPr bwMode="auto">
          <a:xfrm>
            <a:off x="0" y="45720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35163" algn="l"/>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27" name="Picture 5"/>
          <p:cNvPicPr>
            <a:picLocks noChangeAspect="1" noChangeArrowheads="1"/>
          </p:cNvPicPr>
          <p:nvPr/>
        </p:nvPicPr>
        <p:blipFill>
          <a:blip r:embed="rId2" cstate="print"/>
          <a:srcRect/>
          <a:stretch>
            <a:fillRect/>
          </a:stretch>
        </p:blipFill>
        <p:spPr bwMode="auto">
          <a:xfrm>
            <a:off x="2522636" y="9107482"/>
            <a:ext cx="1495425" cy="190500"/>
          </a:xfrm>
          <a:prstGeom prst="rect">
            <a:avLst/>
          </a:prstGeom>
          <a:noFill/>
          <a:ln w="9525">
            <a:noFill/>
            <a:miter lim="800000"/>
            <a:headEnd/>
            <a:tailEnd/>
          </a:ln>
        </p:spPr>
      </p:pic>
      <p:sp>
        <p:nvSpPr>
          <p:cNvPr id="28" name="テキスト ボックス 2"/>
          <p:cNvSpPr txBox="1">
            <a:spLocks noChangeArrowheads="1"/>
          </p:cNvSpPr>
          <p:nvPr/>
        </p:nvSpPr>
        <p:spPr bwMode="auto">
          <a:xfrm>
            <a:off x="98555" y="9380152"/>
            <a:ext cx="6480720" cy="523220"/>
          </a:xfrm>
          <a:prstGeom prst="rect">
            <a:avLst/>
          </a:prstGeom>
          <a:noFill/>
          <a:ln w="9525">
            <a:noFill/>
            <a:miter lim="800000"/>
            <a:headEnd/>
            <a:tailEnd/>
          </a:ln>
        </p:spPr>
        <p:txBody>
          <a:bodyPr rot="0" vert="horz" wrap="square" lIns="91440" tIns="45720" rIns="91440" bIns="45720" anchor="t" anchorCtr="0">
            <a:spAutoFit/>
          </a:bodyPr>
          <a:lstStyle/>
          <a:p>
            <a:pPr marL="152400" indent="-152400" algn="ctr">
              <a:spcAft>
                <a:spcPts val="0"/>
              </a:spcAft>
            </a:pPr>
            <a:r>
              <a:rPr lang="en-US" altLang="ja-JP"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TEL</a:t>
            </a:r>
            <a:r>
              <a:rPr lang="ja-JP" altLang="en-US"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a:t>
            </a:r>
            <a:r>
              <a:rPr lang="en-US" altLang="ja-JP"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0749-35-0333</a:t>
            </a:r>
            <a:r>
              <a:rPr lang="ja-JP" altLang="en-US" sz="12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　</a:t>
            </a:r>
            <a:r>
              <a:rPr lang="en-US" altLang="ja-JP"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FAX</a:t>
            </a:r>
            <a:r>
              <a:rPr lang="ja-JP" altLang="en-US"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a:t>
            </a:r>
            <a:r>
              <a:rPr lang="en-US" altLang="ja-JP" sz="16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0749-35-2123</a:t>
            </a:r>
          </a:p>
          <a:p>
            <a:pPr marL="152400" indent="-152400" algn="ctr">
              <a:spcAft>
                <a:spcPts val="0"/>
              </a:spcAft>
            </a:pPr>
            <a:endParaRPr lang="en-US" altLang="ja-JP" sz="12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p:txBody>
      </p:sp>
      <p:sp>
        <p:nvSpPr>
          <p:cNvPr id="34" name="テキスト ボックス 33"/>
          <p:cNvSpPr txBox="1"/>
          <p:nvPr/>
        </p:nvSpPr>
        <p:spPr>
          <a:xfrm>
            <a:off x="476672" y="3512840"/>
            <a:ext cx="5912845" cy="2554545"/>
          </a:xfrm>
          <a:prstGeom prst="rect">
            <a:avLst/>
          </a:prstGeom>
          <a:noFill/>
        </p:spPr>
        <p:txBody>
          <a:bodyPr wrap="square" rtlCol="0">
            <a:spAutoFit/>
          </a:bodyPr>
          <a:lstStyle/>
          <a:p>
            <a:r>
              <a:rPr lang="ja-JP" altLang="en-US" sz="1600" dirty="0">
                <a:latin typeface="07やさしさゴシック手書き" panose="02000600000000000000" pitchFamily="50" charset="-128"/>
                <a:ea typeface="07やさしさゴシック手書き" panose="02000600000000000000" pitchFamily="50" charset="-128"/>
              </a:rPr>
              <a:t>　支援をしている中で自己選択について難しさを感じた事はありませんか？</a:t>
            </a:r>
            <a:endParaRPr lang="en-US" altLang="ja-JP" sz="1600" dirty="0">
              <a:latin typeface="07やさしさゴシック手書き" panose="02000600000000000000" pitchFamily="50" charset="-128"/>
              <a:ea typeface="07やさしさゴシック手書き" panose="02000600000000000000" pitchFamily="50" charset="-128"/>
            </a:endParaRPr>
          </a:p>
          <a:p>
            <a:r>
              <a:rPr lang="ja-JP" altLang="en-US" sz="1600" dirty="0">
                <a:latin typeface="07やさしさゴシック手書き" panose="02000600000000000000" pitchFamily="50" charset="-128"/>
                <a:ea typeface="07やさしさゴシック手書き" panose="02000600000000000000" pitchFamily="50" charset="-128"/>
              </a:rPr>
              <a:t>　今回の研修では、</a:t>
            </a:r>
            <a:r>
              <a:rPr lang="ja-JP" altLang="en-US" sz="1600">
                <a:latin typeface="07やさしさゴシック手書き" panose="02000600000000000000" pitchFamily="50" charset="-128"/>
                <a:ea typeface="07やさしさゴシック手書き" panose="02000600000000000000" pitchFamily="50" charset="-128"/>
              </a:rPr>
              <a:t>作業療法士の嶋川</a:t>
            </a:r>
            <a:r>
              <a:rPr lang="ja-JP" altLang="en-US" sz="1600" dirty="0">
                <a:latin typeface="07やさしさゴシック手書き" panose="02000600000000000000" pitchFamily="50" charset="-128"/>
                <a:ea typeface="07やさしさゴシック手書き" panose="02000600000000000000" pitchFamily="50" charset="-128"/>
              </a:rPr>
              <a:t>先生に、作業療法士が専門職として行う作業面接、具体的には“箱つくり法”を使った利用者への支援方法と他施設との連携についての講義</a:t>
            </a:r>
            <a:r>
              <a:rPr lang="ja-JP" altLang="en-US" sz="1600">
                <a:latin typeface="07やさしさゴシック手書き" panose="02000600000000000000" pitchFamily="50" charset="-128"/>
                <a:ea typeface="07やさしさゴシック手書き" panose="02000600000000000000" pitchFamily="50" charset="-128"/>
              </a:rPr>
              <a:t>を、同じく作業療法士の加納</a:t>
            </a:r>
            <a:r>
              <a:rPr lang="ja-JP" altLang="en-US" sz="1600" dirty="0">
                <a:latin typeface="07やさしさゴシック手書き" panose="02000600000000000000" pitchFamily="50" charset="-128"/>
                <a:ea typeface="07やさしさゴシック手書き" panose="02000600000000000000" pitchFamily="50" charset="-128"/>
              </a:rPr>
              <a:t>先生に、重度の知的障害や、自閉症スペクトラム等の、障害があっても生活を豊かにする為の、自己選択・自己決定、意思決定支援について、具体的な支援の方法、アセスメントについて講義して頂きます。</a:t>
            </a:r>
            <a:endParaRPr lang="en-US" altLang="ja-JP" sz="1600" dirty="0">
              <a:latin typeface="07やさしさゴシック手書き" panose="02000600000000000000" pitchFamily="50" charset="-128"/>
              <a:ea typeface="07やさしさゴシック手書き" panose="02000600000000000000" pitchFamily="50" charset="-128"/>
            </a:endParaRPr>
          </a:p>
          <a:p>
            <a:endParaRPr lang="en-US" altLang="ja-JP" sz="1600" dirty="0">
              <a:latin typeface="07やさしさゴシック手書き" panose="02000600000000000000" pitchFamily="50" charset="-128"/>
              <a:ea typeface="07やさしさゴシック手書き" panose="02000600000000000000" pitchFamily="50" charset="-128"/>
            </a:endParaRPr>
          </a:p>
        </p:txBody>
      </p:sp>
      <p:sp>
        <p:nvSpPr>
          <p:cNvPr id="2" name="テキスト ボックス 1">
            <a:extLst>
              <a:ext uri="{FF2B5EF4-FFF2-40B4-BE49-F238E27FC236}">
                <a16:creationId xmlns:a16="http://schemas.microsoft.com/office/drawing/2014/main" id="{FF5520ED-681D-4079-9D94-FAB35A1C9504}"/>
              </a:ext>
            </a:extLst>
          </p:cNvPr>
          <p:cNvSpPr txBox="1"/>
          <p:nvPr/>
        </p:nvSpPr>
        <p:spPr>
          <a:xfrm>
            <a:off x="5013176" y="841003"/>
            <a:ext cx="1749653" cy="369332"/>
          </a:xfrm>
          <a:prstGeom prst="rect">
            <a:avLst/>
          </a:prstGeom>
          <a:noFill/>
        </p:spPr>
        <p:txBody>
          <a:bodyPr wrap="square" rtlCol="0">
            <a:spAutoFit/>
          </a:bodyPr>
          <a:lstStyle/>
          <a:p>
            <a:r>
              <a:rPr kumimoji="1" lang="en-US" altLang="ja-JP" dirty="0">
                <a:latin typeface="07やさしさゴシック手書き" panose="02000600000000000000" pitchFamily="50" charset="-128"/>
                <a:ea typeface="07やさしさゴシック手書き" panose="02000600000000000000" pitchFamily="50" charset="-128"/>
              </a:rPr>
              <a:t>※</a:t>
            </a:r>
            <a:r>
              <a:rPr kumimoji="1" lang="ja-JP" altLang="en-US" dirty="0">
                <a:latin typeface="07やさしさゴシック手書き" panose="02000600000000000000" pitchFamily="50" charset="-128"/>
                <a:ea typeface="07やさしさゴシック手書き" panose="02000600000000000000" pitchFamily="50" charset="-128"/>
              </a:rPr>
              <a:t>参加費無料</a:t>
            </a:r>
          </a:p>
        </p:txBody>
      </p:sp>
      <p:sp>
        <p:nvSpPr>
          <p:cNvPr id="3" name="テキスト ボックス 2">
            <a:extLst>
              <a:ext uri="{FF2B5EF4-FFF2-40B4-BE49-F238E27FC236}">
                <a16:creationId xmlns:a16="http://schemas.microsoft.com/office/drawing/2014/main" id="{541F52D1-75FB-4B66-BEC5-A685378678CA}"/>
              </a:ext>
            </a:extLst>
          </p:cNvPr>
          <p:cNvSpPr txBox="1"/>
          <p:nvPr/>
        </p:nvSpPr>
        <p:spPr>
          <a:xfrm>
            <a:off x="626053" y="6742816"/>
            <a:ext cx="2880320" cy="430887"/>
          </a:xfrm>
          <a:prstGeom prst="rect">
            <a:avLst/>
          </a:prstGeom>
          <a:noFill/>
        </p:spPr>
        <p:txBody>
          <a:bodyPr wrap="square" rtlCol="0">
            <a:spAutoFit/>
          </a:bodyPr>
          <a:lstStyle/>
          <a:p>
            <a:pPr>
              <a:spcAft>
                <a:spcPts val="0"/>
              </a:spcAft>
            </a:pPr>
            <a:r>
              <a:rPr lang="ja-JP" altLang="en-US" sz="11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（滋賀医療技術専門学校　</a:t>
            </a:r>
            <a:endParaRPr lang="en-US" altLang="ja-JP" sz="11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a:p>
            <a:pPr>
              <a:spcAft>
                <a:spcPts val="0"/>
              </a:spcAft>
            </a:pPr>
            <a:r>
              <a:rPr lang="ja-JP" altLang="en-US" sz="11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rPr>
              <a:t>　　作業療法科　専任教員　作業療法士）</a:t>
            </a:r>
            <a:endParaRPr lang="en-US" altLang="ja-JP" sz="1100" kern="100" dirty="0">
              <a:latin typeface="07やさしさゴシック手書き" panose="02000600000000000000" pitchFamily="50" charset="-128"/>
              <a:ea typeface="07やさしさゴシック手書き" panose="02000600000000000000"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E6CB3362-E8D9-44A2-B7D8-F16E7AC55AAA}"/>
              </a:ext>
            </a:extLst>
          </p:cNvPr>
          <p:cNvSpPr txBox="1"/>
          <p:nvPr/>
        </p:nvSpPr>
        <p:spPr>
          <a:xfrm>
            <a:off x="3583745" y="6722603"/>
            <a:ext cx="2905447" cy="553998"/>
          </a:xfrm>
          <a:prstGeom prst="rect">
            <a:avLst/>
          </a:prstGeom>
          <a:noFill/>
        </p:spPr>
        <p:txBody>
          <a:bodyPr wrap="square" rtlCol="0">
            <a:spAutoFit/>
          </a:bodyPr>
          <a:lstStyle/>
          <a:p>
            <a:r>
              <a:rPr kumimoji="1" lang="ja-JP" altLang="en-US" sz="1000" dirty="0">
                <a:latin typeface="07やさしさゴシック手書き" panose="02000600000000000000" pitchFamily="50" charset="-128"/>
                <a:ea typeface="07やさしさゴシック手書き" panose="02000600000000000000" pitchFamily="50" charset="-128"/>
              </a:rPr>
              <a:t>（大津市立やまびこ総合支援センター</a:t>
            </a:r>
            <a:endParaRPr kumimoji="1" lang="en-US" altLang="ja-JP" sz="1000" dirty="0">
              <a:latin typeface="07やさしさゴシック手書き" panose="02000600000000000000" pitchFamily="50" charset="-128"/>
              <a:ea typeface="07やさしさゴシック手書き" panose="02000600000000000000" pitchFamily="50" charset="-128"/>
            </a:endParaRPr>
          </a:p>
          <a:p>
            <a:r>
              <a:rPr kumimoji="1" lang="ja-JP" altLang="en-US" sz="1000" dirty="0">
                <a:latin typeface="07やさしさゴシック手書き" panose="02000600000000000000" pitchFamily="50" charset="-128"/>
                <a:ea typeface="07やさしさゴシック手書き" panose="02000600000000000000" pitchFamily="50" charset="-128"/>
              </a:rPr>
              <a:t>　知的障害者地域生活支援センター　相談科　　　　　　　　　　　　　　　　　　　　　　　　　　　　　　　　　　　　　　　　</a:t>
            </a:r>
            <a:endParaRPr kumimoji="1" lang="en-US" altLang="ja-JP" sz="1000" dirty="0">
              <a:latin typeface="07やさしさゴシック手書き" panose="02000600000000000000" pitchFamily="50" charset="-128"/>
              <a:ea typeface="07やさしさゴシック手書き" panose="02000600000000000000" pitchFamily="50" charset="-128"/>
            </a:endParaRPr>
          </a:p>
          <a:p>
            <a:r>
              <a:rPr lang="ja-JP" altLang="en-US" sz="1000" dirty="0">
                <a:latin typeface="07やさしさゴシック手書き" panose="02000600000000000000" pitchFamily="50" charset="-128"/>
                <a:ea typeface="07やさしさゴシック手書き" panose="02000600000000000000" pitchFamily="50" charset="-128"/>
              </a:rPr>
              <a:t>　</a:t>
            </a:r>
            <a:r>
              <a:rPr kumimoji="1" lang="ja-JP" altLang="en-US" sz="1000" dirty="0">
                <a:latin typeface="07やさしさゴシック手書き" panose="02000600000000000000" pitchFamily="50" charset="-128"/>
                <a:ea typeface="07やさしさゴシック手書き" panose="02000600000000000000" pitchFamily="50" charset="-128"/>
              </a:rPr>
              <a:t>作業療法士）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641163269"/>
              </p:ext>
            </p:extLst>
          </p:nvPr>
        </p:nvGraphicFramePr>
        <p:xfrm>
          <a:off x="332656" y="1170464"/>
          <a:ext cx="6192688" cy="1818516"/>
        </p:xfrm>
        <a:graphic>
          <a:graphicData uri="http://schemas.openxmlformats.org/drawingml/2006/table">
            <a:tbl>
              <a:tblPr firstRow="1" bandRow="1">
                <a:tableStyleId>{5940675A-B579-460E-94D1-54222C63F5DA}</a:tableStyleId>
              </a:tblPr>
              <a:tblGrid>
                <a:gridCol w="1944216">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tblGrid>
              <a:tr h="443095">
                <a:tc>
                  <a:txBody>
                    <a:bodyPr/>
                    <a:lstStyle/>
                    <a:p>
                      <a:pPr algn="ctr"/>
                      <a:r>
                        <a:rPr kumimoji="1" lang="ja-JP" altLang="en-US" sz="1050" dirty="0">
                          <a:latin typeface="UD デジタル 教科書体 NP-B" panose="02020700000000000000" pitchFamily="18" charset="-128"/>
                          <a:ea typeface="UD デジタル 教科書体 NP-B" panose="02020700000000000000" pitchFamily="18" charset="-128"/>
                        </a:rPr>
                        <a:t>フリガナ</a:t>
                      </a:r>
                      <a:endParaRPr kumimoji="1" lang="en-US" altLang="ja-JP" dirty="0">
                        <a:latin typeface="UD デジタル 教科書体 NP-B" panose="02020700000000000000" pitchFamily="18" charset="-128"/>
                        <a:ea typeface="UD デジタル 教科書体 NP-B" panose="02020700000000000000" pitchFamily="18" charset="-128"/>
                      </a:endParaRPr>
                    </a:p>
                    <a:p>
                      <a:pPr algn="ctr"/>
                      <a:r>
                        <a:rPr kumimoji="1" lang="ja-JP" altLang="en-US" sz="1600" dirty="0">
                          <a:latin typeface="UD デジタル 教科書体 NP-B" panose="02020700000000000000" pitchFamily="18" charset="-128"/>
                          <a:ea typeface="UD デジタル 教科書体 NP-B" panose="02020700000000000000" pitchFamily="18" charset="-128"/>
                        </a:rPr>
                        <a:t>氏　名</a:t>
                      </a:r>
                    </a:p>
                  </a:txBody>
                  <a:tcPr anchor="ctr"/>
                </a:tc>
                <a:tc>
                  <a:txBody>
                    <a:bodyPr/>
                    <a:lstStyle/>
                    <a:p>
                      <a:pPr algn="ctr"/>
                      <a:r>
                        <a:rPr kumimoji="1" lang="ja-JP" altLang="en-US" sz="1600" dirty="0">
                          <a:latin typeface="UD デジタル 教科書体 NP-B" panose="02020700000000000000" pitchFamily="18" charset="-128"/>
                          <a:ea typeface="UD デジタル 教科書体 NP-B" panose="02020700000000000000" pitchFamily="18" charset="-128"/>
                        </a:rPr>
                        <a:t>職　種</a:t>
                      </a:r>
                      <a:endParaRPr kumimoji="1" lang="ja-JP" altLang="en-US" dirty="0">
                        <a:latin typeface="UD デジタル 教科書体 NP-B" panose="02020700000000000000" pitchFamily="18" charset="-128"/>
                        <a:ea typeface="UD デジタル 教科書体 NP-B" panose="02020700000000000000" pitchFamily="18" charset="-128"/>
                      </a:endParaRPr>
                    </a:p>
                  </a:txBody>
                  <a:tcPr anchor="ctr"/>
                </a:tc>
                <a:tc>
                  <a:txBody>
                    <a:bodyPr/>
                    <a:lstStyle/>
                    <a:p>
                      <a:pPr algn="ctr"/>
                      <a:r>
                        <a:rPr kumimoji="1" lang="en-US" altLang="ja-JP" sz="1600" dirty="0">
                          <a:latin typeface="UD デジタル 教科書体 NP-B" panose="02020700000000000000" pitchFamily="18" charset="-128"/>
                          <a:ea typeface="UD デジタル 教科書体 NP-B" panose="02020700000000000000" pitchFamily="18" charset="-128"/>
                        </a:rPr>
                        <a:t>FAX</a:t>
                      </a:r>
                    </a:p>
                  </a:txBody>
                  <a:tcPr anchor="ctr"/>
                </a:tc>
                <a:extLst>
                  <a:ext uri="{0D108BD9-81ED-4DB2-BD59-A6C34878D82A}">
                    <a16:rowId xmlns:a16="http://schemas.microsoft.com/office/drawing/2014/main" val="10000"/>
                  </a:ext>
                </a:extLst>
              </a:tr>
              <a:tr h="437026">
                <a:tc>
                  <a:txBody>
                    <a:bodyPr/>
                    <a:lstStyle/>
                    <a:p>
                      <a:pPr algn="ctr"/>
                      <a:endParaRPr kumimoji="1" lang="ja-JP" altLang="en-US" dirty="0">
                        <a:latin typeface="HGPｺﾞｼｯｸM" pitchFamily="50" charset="-128"/>
                        <a:ea typeface="HGPｺﾞｼｯｸM" pitchFamily="50" charset="-128"/>
                      </a:endParaRPr>
                    </a:p>
                  </a:txBody>
                  <a:tcPr/>
                </a:tc>
                <a:tc>
                  <a:txBody>
                    <a:bodyPr/>
                    <a:lstStyle/>
                    <a:p>
                      <a:pPr algn="ctr"/>
                      <a:endParaRPr kumimoji="1" lang="ja-JP" altLang="en-US" dirty="0">
                        <a:latin typeface="HGPｺﾞｼｯｸM" pitchFamily="50" charset="-128"/>
                        <a:ea typeface="HGPｺﾞｼｯｸM" pitchFamily="50" charset="-128"/>
                      </a:endParaRPr>
                    </a:p>
                  </a:txBody>
                  <a:tcPr/>
                </a:tc>
                <a:tc>
                  <a:txBody>
                    <a:bodyPr/>
                    <a:lstStyle/>
                    <a:p>
                      <a:pPr algn="ctr"/>
                      <a:endParaRPr lang="ja-JP" altLang="en-US" sz="1400" dirty="0"/>
                    </a:p>
                  </a:txBody>
                  <a:tcPr anchor="ctr"/>
                </a:tc>
                <a:extLst>
                  <a:ext uri="{0D108BD9-81ED-4DB2-BD59-A6C34878D82A}">
                    <a16:rowId xmlns:a16="http://schemas.microsoft.com/office/drawing/2014/main" val="10001"/>
                  </a:ext>
                </a:extLst>
              </a:tr>
              <a:tr h="443095">
                <a:tc>
                  <a:txBody>
                    <a:bodyPr/>
                    <a:lstStyle/>
                    <a:p>
                      <a:pPr algn="ctr"/>
                      <a:endParaRPr kumimoji="1" lang="ja-JP" altLang="en-US" dirty="0">
                        <a:latin typeface="HGPｺﾞｼｯｸM" pitchFamily="50" charset="-128"/>
                        <a:ea typeface="HGPｺﾞｼｯｸM" pitchFamily="50" charset="-128"/>
                      </a:endParaRPr>
                    </a:p>
                  </a:txBody>
                  <a:tcPr/>
                </a:tc>
                <a:tc>
                  <a:txBody>
                    <a:bodyPr/>
                    <a:lstStyle/>
                    <a:p>
                      <a:pPr algn="ctr"/>
                      <a:endParaRPr kumimoji="1" lang="ja-JP" altLang="en-US" dirty="0">
                        <a:latin typeface="HGPｺﾞｼｯｸM" pitchFamily="50" charset="-128"/>
                        <a:ea typeface="HGPｺﾞｼｯｸM"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400" dirty="0"/>
                    </a:p>
                  </a:txBody>
                  <a:tcPr anchor="ctr"/>
                </a:tc>
                <a:extLst>
                  <a:ext uri="{0D108BD9-81ED-4DB2-BD59-A6C34878D82A}">
                    <a16:rowId xmlns:a16="http://schemas.microsoft.com/office/drawing/2014/main" val="10002"/>
                  </a:ext>
                </a:extLst>
              </a:tr>
              <a:tr h="443095">
                <a:tc>
                  <a:txBody>
                    <a:bodyPr/>
                    <a:lstStyle/>
                    <a:p>
                      <a:pPr algn="ctr"/>
                      <a:endParaRPr kumimoji="1" lang="ja-JP" altLang="en-US" dirty="0">
                        <a:latin typeface="HGPｺﾞｼｯｸM" pitchFamily="50" charset="-128"/>
                        <a:ea typeface="HGPｺﾞｼｯｸM" pitchFamily="50" charset="-128"/>
                      </a:endParaRPr>
                    </a:p>
                  </a:txBody>
                  <a:tcPr/>
                </a:tc>
                <a:tc>
                  <a:txBody>
                    <a:bodyPr/>
                    <a:lstStyle/>
                    <a:p>
                      <a:pPr algn="ctr"/>
                      <a:endParaRPr kumimoji="1" lang="ja-JP" altLang="en-US" dirty="0">
                        <a:latin typeface="HGPｺﾞｼｯｸM" pitchFamily="50" charset="-128"/>
                        <a:ea typeface="HGPｺﾞｼｯｸM"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400" dirty="0"/>
                    </a:p>
                  </a:txBody>
                  <a:tcPr anchor="ctr"/>
                </a:tc>
                <a:extLst>
                  <a:ext uri="{0D108BD9-81ED-4DB2-BD59-A6C34878D82A}">
                    <a16:rowId xmlns:a16="http://schemas.microsoft.com/office/drawing/2014/main" val="10003"/>
                  </a:ext>
                </a:extLst>
              </a:tr>
            </a:tbl>
          </a:graphicData>
        </a:graphic>
      </p:graphicFrame>
      <p:sp>
        <p:nvSpPr>
          <p:cNvPr id="6" name="テキスト ボックス 5"/>
          <p:cNvSpPr txBox="1"/>
          <p:nvPr/>
        </p:nvSpPr>
        <p:spPr bwMode="gray">
          <a:xfrm>
            <a:off x="0" y="0"/>
            <a:ext cx="6858000" cy="461665"/>
          </a:xfrm>
          <a:prstGeom prst="rect">
            <a:avLst/>
          </a:prstGeom>
          <a:solidFill>
            <a:schemeClr val="tx1">
              <a:lumMod val="65000"/>
              <a:lumOff val="35000"/>
            </a:schemeClr>
          </a:solidFill>
        </p:spPr>
        <p:txBody>
          <a:bodyPr wrap="square" rtlCol="0" anchor="ctr" anchorCtr="0">
            <a:spAutoFit/>
          </a:bodyPr>
          <a:lstStyle/>
          <a:p>
            <a:r>
              <a:rPr lang="ja-JP" altLang="en-US" sz="1400" b="1" dirty="0">
                <a:solidFill>
                  <a:schemeClr val="bg1"/>
                </a:solidFill>
                <a:latin typeface="HGPｺﾞｼｯｸM" pitchFamily="50" charset="-128"/>
                <a:ea typeface="HGPｺﾞｼｯｸM" pitchFamily="50" charset="-128"/>
              </a:rPr>
              <a:t>ステップ</a:t>
            </a:r>
            <a:r>
              <a:rPr lang="ja-JP" altLang="en-US" sz="1400" b="1" dirty="0" err="1">
                <a:solidFill>
                  <a:schemeClr val="bg1"/>
                </a:solidFill>
                <a:latin typeface="HGPｺﾞｼｯｸM" pitchFamily="50" charset="-128"/>
                <a:ea typeface="HGPｺﾞｼｯｸM" pitchFamily="50" charset="-128"/>
              </a:rPr>
              <a:t>あッ</a:t>
            </a:r>
            <a:r>
              <a:rPr lang="ja-JP" altLang="en-US" sz="1400" b="1" dirty="0">
                <a:solidFill>
                  <a:schemeClr val="bg1"/>
                </a:solidFill>
                <a:latin typeface="HGPｺﾞｼｯｸM" pitchFamily="50" charset="-128"/>
                <a:ea typeface="HGPｺﾞｼｯｸM" pitchFamily="50" charset="-128"/>
              </a:rPr>
              <a:t>プ２１研修会</a:t>
            </a:r>
            <a:r>
              <a:rPr lang="ja-JP" altLang="en-US" sz="2000" b="1" dirty="0">
                <a:solidFill>
                  <a:schemeClr val="bg1"/>
                </a:solidFill>
                <a:latin typeface="HGPｺﾞｼｯｸM" pitchFamily="50" charset="-128"/>
                <a:ea typeface="HGPｺﾞｼｯｸM" pitchFamily="50" charset="-128"/>
              </a:rPr>
              <a:t>　　　</a:t>
            </a:r>
            <a:r>
              <a:rPr lang="ja-JP" altLang="en-US" sz="2400" b="1" dirty="0">
                <a:solidFill>
                  <a:schemeClr val="bg1"/>
                </a:solidFill>
                <a:latin typeface="HGPｺﾞｼｯｸM" pitchFamily="50" charset="-128"/>
                <a:ea typeface="HGPｺﾞｼｯｸM" pitchFamily="50" charset="-128"/>
              </a:rPr>
              <a:t>参 加 申 込 書　　</a:t>
            </a:r>
            <a:r>
              <a:rPr lang="en-US" altLang="ja-JP" sz="1400" b="1" dirty="0">
                <a:solidFill>
                  <a:schemeClr val="bg1"/>
                </a:solidFill>
                <a:latin typeface="HGPｺﾞｼｯｸM" pitchFamily="50" charset="-128"/>
                <a:ea typeface="HGPｺﾞｼｯｸM" pitchFamily="50" charset="-128"/>
              </a:rPr>
              <a:t>FAX</a:t>
            </a:r>
            <a:r>
              <a:rPr lang="ja-JP" altLang="en-US" sz="1400" b="1" dirty="0">
                <a:solidFill>
                  <a:schemeClr val="bg1"/>
                </a:solidFill>
                <a:latin typeface="HGPｺﾞｼｯｸM" pitchFamily="50" charset="-128"/>
                <a:ea typeface="HGPｺﾞｼｯｸM" pitchFamily="50" charset="-128"/>
              </a:rPr>
              <a:t>：</a:t>
            </a:r>
            <a:r>
              <a:rPr lang="en-US" altLang="ja-JP" sz="1400" b="1" dirty="0">
                <a:solidFill>
                  <a:schemeClr val="bg1"/>
                </a:solidFill>
                <a:latin typeface="HGPｺﾞｼｯｸM" pitchFamily="50" charset="-128"/>
                <a:ea typeface="HGPｺﾞｼｯｸM" pitchFamily="50" charset="-128"/>
              </a:rPr>
              <a:t>0749-35-2123</a:t>
            </a:r>
            <a:endParaRPr kumimoji="1" lang="ja-JP" altLang="en-US" b="1" dirty="0">
              <a:solidFill>
                <a:schemeClr val="bg1"/>
              </a:solidFill>
              <a:latin typeface="HGPｺﾞｼｯｸM" pitchFamily="50" charset="-128"/>
              <a:ea typeface="HGPｺﾞｼｯｸM" pitchFamily="50" charset="-128"/>
            </a:endParaRPr>
          </a:p>
        </p:txBody>
      </p:sp>
      <p:sp>
        <p:nvSpPr>
          <p:cNvPr id="7" name="テキスト ボックス 6"/>
          <p:cNvSpPr txBox="1"/>
          <p:nvPr/>
        </p:nvSpPr>
        <p:spPr>
          <a:xfrm>
            <a:off x="237386" y="767244"/>
            <a:ext cx="6359966" cy="369332"/>
          </a:xfrm>
          <a:prstGeom prst="rect">
            <a:avLst/>
          </a:prstGeom>
          <a:noFill/>
        </p:spPr>
        <p:txBody>
          <a:bodyPr wrap="square" rtlCol="0">
            <a:spAutoFit/>
          </a:bodyPr>
          <a:lstStyle/>
          <a:p>
            <a:r>
              <a:rPr lang="ja-JP" altLang="en-US" dirty="0">
                <a:latin typeface="UD デジタル 教科書体 NK-R" panose="02020400000000000000" pitchFamily="18" charset="-128"/>
                <a:ea typeface="UD デジタル 教科書体 NK-R" panose="02020400000000000000" pitchFamily="18" charset="-128"/>
              </a:rPr>
              <a:t>事業所名・団体</a:t>
            </a:r>
            <a:r>
              <a:rPr kumimoji="1" lang="ja-JP" altLang="en-US" dirty="0">
                <a:latin typeface="UD デジタル 教科書体 NK-R" panose="02020400000000000000" pitchFamily="18" charset="-128"/>
                <a:ea typeface="UD デジタル 教科書体 NK-R" panose="02020400000000000000" pitchFamily="18" charset="-128"/>
              </a:rPr>
              <a:t>名：　　　　　　　　　　　　　　</a:t>
            </a:r>
            <a:r>
              <a:rPr kumimoji="1" lang="en-US" altLang="ja-JP" dirty="0">
                <a:latin typeface="UD デジタル 教科書体 NK-R" panose="02020400000000000000" pitchFamily="18" charset="-128"/>
                <a:ea typeface="UD デジタル 教科書体 NK-R" panose="02020400000000000000" pitchFamily="18" charset="-128"/>
              </a:rPr>
              <a:t>TEL</a:t>
            </a:r>
            <a:r>
              <a:rPr kumimoji="1" lang="ja-JP" altLang="en-US" dirty="0">
                <a:latin typeface="UD デジタル 教科書体 NK-R" panose="02020400000000000000" pitchFamily="18" charset="-128"/>
                <a:ea typeface="UD デジタル 教科書体 NK-R" panose="02020400000000000000" pitchFamily="18" charset="-128"/>
              </a:rPr>
              <a:t>：</a:t>
            </a:r>
            <a:r>
              <a:rPr kumimoji="1" lang="ja-JP" altLang="en-US" u="sng" dirty="0">
                <a:latin typeface="UD デジタル 教科書体 NK-R" panose="02020400000000000000" pitchFamily="18" charset="-128"/>
                <a:ea typeface="UD デジタル 教科書体 NK-R" panose="02020400000000000000" pitchFamily="18" charset="-128"/>
              </a:rPr>
              <a:t>　　　　　　　　　　　</a:t>
            </a:r>
          </a:p>
        </p:txBody>
      </p:sp>
      <p:sp>
        <p:nvSpPr>
          <p:cNvPr id="8" name="テキスト ボックス 7"/>
          <p:cNvSpPr txBox="1"/>
          <p:nvPr/>
        </p:nvSpPr>
        <p:spPr bwMode="gray">
          <a:xfrm>
            <a:off x="188640" y="3066777"/>
            <a:ext cx="3096344" cy="369332"/>
          </a:xfrm>
          <a:prstGeom prst="rect">
            <a:avLst/>
          </a:prstGeom>
          <a:solidFill>
            <a:schemeClr val="tx1">
              <a:lumMod val="50000"/>
              <a:lumOff val="50000"/>
            </a:schemeClr>
          </a:solidFill>
        </p:spPr>
        <p:txBody>
          <a:bodyPr wrap="square" rtlCol="0" anchor="ctr" anchorCtr="0">
            <a:spAutoFit/>
          </a:bodyPr>
          <a:lstStyle/>
          <a:p>
            <a:r>
              <a:rPr lang="ja-JP" altLang="en-US" dirty="0">
                <a:solidFill>
                  <a:schemeClr val="bg1"/>
                </a:solidFill>
                <a:latin typeface="HGPｺﾞｼｯｸM" pitchFamily="50" charset="-128"/>
                <a:ea typeface="HGPｺﾞｼｯｸM" pitchFamily="50" charset="-128"/>
              </a:rPr>
              <a:t>対　象　者（定員</a:t>
            </a:r>
            <a:r>
              <a:rPr lang="en-US" altLang="ja-JP" dirty="0">
                <a:solidFill>
                  <a:schemeClr val="bg1"/>
                </a:solidFill>
                <a:latin typeface="HGPｺﾞｼｯｸM" pitchFamily="50" charset="-128"/>
                <a:ea typeface="HGPｺﾞｼｯｸM" pitchFamily="50" charset="-128"/>
              </a:rPr>
              <a:t>50</a:t>
            </a:r>
            <a:r>
              <a:rPr lang="ja-JP" altLang="en-US" dirty="0">
                <a:solidFill>
                  <a:schemeClr val="bg1"/>
                </a:solidFill>
                <a:latin typeface="HGPｺﾞｼｯｸM" pitchFamily="50" charset="-128"/>
                <a:ea typeface="HGPｺﾞｼｯｸM" pitchFamily="50" charset="-128"/>
              </a:rPr>
              <a:t>名）</a:t>
            </a:r>
            <a:endParaRPr kumimoji="1" lang="ja-JP" altLang="en-US" sz="2000" dirty="0">
              <a:solidFill>
                <a:schemeClr val="bg1"/>
              </a:solidFill>
              <a:latin typeface="HGPｺﾞｼｯｸM" pitchFamily="50" charset="-128"/>
              <a:ea typeface="HGPｺﾞｼｯｸM" pitchFamily="50" charset="-128"/>
            </a:endParaRPr>
          </a:p>
        </p:txBody>
      </p:sp>
      <p:sp>
        <p:nvSpPr>
          <p:cNvPr id="9" name="テキスト ボックス 8"/>
          <p:cNvSpPr txBox="1"/>
          <p:nvPr/>
        </p:nvSpPr>
        <p:spPr>
          <a:xfrm>
            <a:off x="188640" y="3495417"/>
            <a:ext cx="3096344" cy="461665"/>
          </a:xfrm>
          <a:prstGeom prst="rect">
            <a:avLst/>
          </a:prstGeom>
          <a:noFill/>
        </p:spPr>
        <p:txBody>
          <a:bodyPr wrap="square" rtlCol="0">
            <a:spAutoFit/>
          </a:bodyPr>
          <a:lstStyle/>
          <a:p>
            <a:r>
              <a:rPr lang="ja-JP" altLang="en-US" sz="1200" dirty="0">
                <a:latin typeface="UD デジタル 教科書体 NK-B" panose="02020700000000000000" pitchFamily="18" charset="-128"/>
                <a:ea typeface="UD デジタル 教科書体 NK-B" panose="02020700000000000000" pitchFamily="18" charset="-128"/>
              </a:rPr>
              <a:t>　・福祉サービス事業所職員の方</a:t>
            </a:r>
            <a:endParaRPr lang="en-US" altLang="ja-JP"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a:t>
            </a:r>
            <a:endParaRPr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10" name="テキスト ボックス 9"/>
          <p:cNvSpPr txBox="1"/>
          <p:nvPr/>
        </p:nvSpPr>
        <p:spPr bwMode="gray">
          <a:xfrm>
            <a:off x="3481958" y="3066777"/>
            <a:ext cx="3096344" cy="369332"/>
          </a:xfrm>
          <a:prstGeom prst="rect">
            <a:avLst/>
          </a:prstGeom>
          <a:solidFill>
            <a:schemeClr val="tx1">
              <a:lumMod val="50000"/>
              <a:lumOff val="50000"/>
            </a:schemeClr>
          </a:solidFill>
        </p:spPr>
        <p:txBody>
          <a:bodyPr wrap="square" rtlCol="0" anchor="ctr" anchorCtr="0">
            <a:spAutoFit/>
          </a:bodyPr>
          <a:lstStyle/>
          <a:p>
            <a:r>
              <a:rPr lang="ja-JP" altLang="en-US" dirty="0">
                <a:solidFill>
                  <a:schemeClr val="bg1"/>
                </a:solidFill>
                <a:latin typeface="HGPｺﾞｼｯｸM" pitchFamily="50" charset="-128"/>
                <a:ea typeface="HGPｺﾞｼｯｸM" pitchFamily="50" charset="-128"/>
              </a:rPr>
              <a:t>申　込　方　法</a:t>
            </a:r>
            <a:endParaRPr kumimoji="1" lang="ja-JP" altLang="en-US" sz="2000" dirty="0">
              <a:solidFill>
                <a:schemeClr val="bg1"/>
              </a:solidFill>
              <a:latin typeface="HGPｺﾞｼｯｸM" pitchFamily="50" charset="-128"/>
              <a:ea typeface="HGPｺﾞｼｯｸM" pitchFamily="50" charset="-128"/>
            </a:endParaRPr>
          </a:p>
        </p:txBody>
      </p:sp>
      <p:sp>
        <p:nvSpPr>
          <p:cNvPr id="11" name="テキスト ボックス 10"/>
          <p:cNvSpPr txBox="1"/>
          <p:nvPr/>
        </p:nvSpPr>
        <p:spPr>
          <a:xfrm>
            <a:off x="3501008" y="3495417"/>
            <a:ext cx="2952328" cy="1077218"/>
          </a:xfrm>
          <a:prstGeom prst="rect">
            <a:avLst/>
          </a:prstGeom>
          <a:noFill/>
        </p:spPr>
        <p:txBody>
          <a:bodyPr wrap="square" rtlCol="0">
            <a:spAutoFit/>
          </a:bodyPr>
          <a:lstStyle/>
          <a:p>
            <a:r>
              <a:rPr kumimoji="1" lang="ja-JP" altLang="en-US" sz="1400" dirty="0">
                <a:latin typeface="HGPｺﾞｼｯｸM" pitchFamily="50" charset="-128"/>
                <a:ea typeface="HGPｺﾞｼｯｸM" pitchFamily="50" charset="-128"/>
              </a:rPr>
              <a:t>・</a:t>
            </a:r>
            <a:r>
              <a:rPr kumimoji="1" lang="ja-JP" altLang="en-US" sz="1200" dirty="0">
                <a:latin typeface="UD デジタル 教科書体 NK-B" panose="02020700000000000000" pitchFamily="18" charset="-128"/>
                <a:ea typeface="UD デジタル 教科書体 NK-B" panose="02020700000000000000" pitchFamily="18" charset="-128"/>
              </a:rPr>
              <a:t>申込用紙に記入の上、</a:t>
            </a:r>
            <a:r>
              <a:rPr kumimoji="1" lang="en-US" altLang="ja-JP" sz="1200" dirty="0">
                <a:latin typeface="UD デジタル 教科書体 NK-B" panose="02020700000000000000" pitchFamily="18" charset="-128"/>
                <a:ea typeface="UD デジタル 教科書体 NK-B" panose="02020700000000000000" pitchFamily="18" charset="-128"/>
              </a:rPr>
              <a:t>FAX</a:t>
            </a:r>
            <a:r>
              <a:rPr kumimoji="1" lang="ja-JP" altLang="en-US" sz="1200" dirty="0">
                <a:latin typeface="UD デジタル 教科書体 NK-B" panose="02020700000000000000" pitchFamily="18" charset="-128"/>
                <a:ea typeface="UD デジタル 教科書体 NK-B" panose="02020700000000000000" pitchFamily="18" charset="-128"/>
              </a:rPr>
              <a:t>いただく　</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a:t>
            </a:r>
            <a:r>
              <a:rPr kumimoji="1" lang="ja-JP" altLang="en-US" sz="1200" dirty="0">
                <a:latin typeface="UD デジタル 教科書体 NK-B" panose="02020700000000000000" pitchFamily="18" charset="-128"/>
                <a:ea typeface="UD デジタル 教科書体 NK-B" panose="02020700000000000000" pitchFamily="18" charset="-128"/>
              </a:rPr>
              <a:t>か、電話でお申込みください。</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・１０月</a:t>
            </a:r>
            <a:r>
              <a:rPr lang="en-US" altLang="ja-JP" sz="1200" dirty="0">
                <a:latin typeface="UD デジタル 教科書体 NK-B" panose="02020700000000000000" pitchFamily="18" charset="-128"/>
                <a:ea typeface="UD デジタル 教科書体 NK-B" panose="02020700000000000000" pitchFamily="18" charset="-128"/>
              </a:rPr>
              <a:t>18</a:t>
            </a:r>
            <a:r>
              <a:rPr lang="ja-JP" altLang="en-US" sz="1200" dirty="0">
                <a:latin typeface="UD デジタル 教科書体 NK-B" panose="02020700000000000000" pitchFamily="18" charset="-128"/>
                <a:ea typeface="UD デジタル 教科書体 NK-B" panose="02020700000000000000" pitchFamily="18" charset="-128"/>
              </a:rPr>
              <a:t>日（金）までにお申込み</a:t>
            </a:r>
            <a:endParaRPr lang="en-US" altLang="ja-JP"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ください。（担当：久保田）</a:t>
            </a:r>
            <a:endParaRPr kumimoji="1" lang="en-US" altLang="ja-JP" sz="1200" dirty="0">
              <a:latin typeface="UD デジタル 教科書体 NK-B" panose="02020700000000000000" pitchFamily="18" charset="-128"/>
              <a:ea typeface="UD デジタル 教科書体 NK-B" panose="02020700000000000000" pitchFamily="18" charset="-128"/>
            </a:endParaRPr>
          </a:p>
          <a:p>
            <a:r>
              <a:rPr kumimoji="1" lang="ja-JP" altLang="en-US" sz="1200" dirty="0">
                <a:latin typeface="UD デジタル 教科書体 NK-B" panose="02020700000000000000" pitchFamily="18" charset="-128"/>
                <a:ea typeface="UD デジタル 教科書体 NK-B" panose="02020700000000000000" pitchFamily="18" charset="-128"/>
              </a:rPr>
              <a:t>・</a:t>
            </a:r>
            <a:r>
              <a:rPr kumimoji="1" lang="ja-JP" altLang="en-US" sz="1200" u="sng"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定員に到達次第募集を終了します</a:t>
            </a:r>
            <a:r>
              <a:rPr kumimoji="1" lang="ja-JP" altLang="en-US" sz="1400" u="sng"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a:t>
            </a:r>
            <a:endParaRPr kumimoji="1" lang="en-US" altLang="ja-JP" sz="1400" u="sng"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endParaRPr>
          </a:p>
        </p:txBody>
      </p:sp>
      <p:sp>
        <p:nvSpPr>
          <p:cNvPr id="12" name="テキスト ボックス 11"/>
          <p:cNvSpPr txBox="1"/>
          <p:nvPr/>
        </p:nvSpPr>
        <p:spPr bwMode="gray">
          <a:xfrm>
            <a:off x="188640" y="4736976"/>
            <a:ext cx="6408712" cy="369332"/>
          </a:xfrm>
          <a:prstGeom prst="rect">
            <a:avLst/>
          </a:prstGeom>
          <a:solidFill>
            <a:schemeClr val="tx1">
              <a:lumMod val="50000"/>
              <a:lumOff val="50000"/>
            </a:schemeClr>
          </a:solidFill>
        </p:spPr>
        <p:txBody>
          <a:bodyPr wrap="square" rtlCol="0" anchor="ctr" anchorCtr="0">
            <a:spAutoFit/>
          </a:bodyPr>
          <a:lstStyle/>
          <a:p>
            <a:r>
              <a:rPr lang="ja-JP" altLang="en-US" dirty="0">
                <a:solidFill>
                  <a:schemeClr val="bg1"/>
                </a:solidFill>
                <a:latin typeface="HGPｺﾞｼｯｸM" pitchFamily="50" charset="-128"/>
                <a:ea typeface="HGPｺﾞｼｯｸM" pitchFamily="50" charset="-128"/>
              </a:rPr>
              <a:t>会　場 ・ 交通アクセス</a:t>
            </a:r>
            <a:endParaRPr kumimoji="1" lang="ja-JP" altLang="en-US" sz="2000" dirty="0">
              <a:solidFill>
                <a:schemeClr val="bg1"/>
              </a:solidFill>
              <a:latin typeface="HGPｺﾞｼｯｸM" pitchFamily="50" charset="-128"/>
              <a:ea typeface="HGPｺﾞｼｯｸM" pitchFamily="50" charset="-128"/>
            </a:endParaRPr>
          </a:p>
        </p:txBody>
      </p:sp>
      <p:sp>
        <p:nvSpPr>
          <p:cNvPr id="75" name="テキスト ボックス 74"/>
          <p:cNvSpPr txBox="1"/>
          <p:nvPr/>
        </p:nvSpPr>
        <p:spPr>
          <a:xfrm>
            <a:off x="404664" y="478452"/>
            <a:ext cx="5313809" cy="615553"/>
          </a:xfrm>
          <a:prstGeom prst="rect">
            <a:avLst/>
          </a:prstGeom>
          <a:noFill/>
        </p:spPr>
        <p:txBody>
          <a:bodyPr wrap="square" rtlCol="0">
            <a:spAutoFit/>
          </a:bodyPr>
          <a:lstStyle/>
          <a:p>
            <a:r>
              <a:rPr kumimoji="1" lang="ja-JP" altLang="en-US" sz="1600" dirty="0">
                <a:latin typeface="UD デジタル 教科書体 NP-R" panose="02020400000000000000" pitchFamily="18" charset="-128"/>
                <a:ea typeface="UD デジタル 教科書体 NP-R" panose="02020400000000000000" pitchFamily="18" charset="-128"/>
              </a:rPr>
              <a:t>（</a:t>
            </a:r>
            <a:r>
              <a:rPr lang="ja-JP" altLang="en-US" sz="1400" b="1" dirty="0">
                <a:latin typeface="07やさしさゴシック手書き" panose="02000600000000000000" pitchFamily="50" charset="-128"/>
                <a:ea typeface="07やさしさゴシック手書き" panose="02000600000000000000" pitchFamily="50" charset="-128"/>
              </a:rPr>
              <a:t>障がいを持つ人への自己選択支援・</a:t>
            </a:r>
            <a:r>
              <a:rPr lang="ja-JP" altLang="en-US" sz="1600" dirty="0">
                <a:latin typeface="UD デジタル 教科書体 NP-R" panose="02020400000000000000" pitchFamily="18" charset="-128"/>
                <a:ea typeface="UD デジタル 教科書体 NP-R" panose="02020400000000000000" pitchFamily="18" charset="-128"/>
              </a:rPr>
              <a:t>研修会</a:t>
            </a:r>
            <a:r>
              <a:rPr kumimoji="1" lang="ja-JP" altLang="en-US" sz="1600" dirty="0">
                <a:latin typeface="UD デジタル 教科書体 NP-R" panose="02020400000000000000" pitchFamily="18" charset="-128"/>
                <a:ea typeface="UD デジタル 教科書体 NP-R" panose="02020400000000000000" pitchFamily="18" charset="-128"/>
              </a:rPr>
              <a:t>）</a:t>
            </a:r>
            <a:endParaRPr kumimoji="1" lang="en-US" altLang="ja-JP" sz="1600" dirty="0">
              <a:latin typeface="UD デジタル 教科書体 NP-R" panose="02020400000000000000" pitchFamily="18" charset="-128"/>
              <a:ea typeface="UD デジタル 教科書体 NP-R" panose="02020400000000000000" pitchFamily="18" charset="-128"/>
            </a:endParaRPr>
          </a:p>
          <a:p>
            <a:endParaRPr kumimoji="1" lang="ja-JP" altLang="en-US" dirty="0"/>
          </a:p>
        </p:txBody>
      </p:sp>
      <p:grpSp>
        <p:nvGrpSpPr>
          <p:cNvPr id="13" name="グループ化 12">
            <a:extLst>
              <a:ext uri="{FF2B5EF4-FFF2-40B4-BE49-F238E27FC236}">
                <a16:creationId xmlns:a16="http://schemas.microsoft.com/office/drawing/2014/main" id="{961CF51C-1933-490C-930C-C63BCDCBE9A8}"/>
              </a:ext>
            </a:extLst>
          </p:cNvPr>
          <p:cNvGrpSpPr/>
          <p:nvPr/>
        </p:nvGrpSpPr>
        <p:grpSpPr>
          <a:xfrm>
            <a:off x="260648" y="5241032"/>
            <a:ext cx="6172200" cy="4514850"/>
            <a:chOff x="123825" y="95250"/>
            <a:chExt cx="6172200" cy="4514850"/>
          </a:xfrm>
        </p:grpSpPr>
        <p:grpSp>
          <p:nvGrpSpPr>
            <p:cNvPr id="14" name="Group 4">
              <a:extLst>
                <a:ext uri="{FF2B5EF4-FFF2-40B4-BE49-F238E27FC236}">
                  <a16:creationId xmlns:a16="http://schemas.microsoft.com/office/drawing/2014/main" id="{FF595132-11E9-4DD3-BDB2-8ECDA35A0112}"/>
                </a:ext>
              </a:extLst>
            </p:cNvPr>
            <p:cNvGrpSpPr>
              <a:grpSpLocks/>
            </p:cNvGrpSpPr>
            <p:nvPr/>
          </p:nvGrpSpPr>
          <p:grpSpPr bwMode="auto">
            <a:xfrm flipH="1">
              <a:off x="447675" y="209550"/>
              <a:ext cx="0" cy="4400550"/>
              <a:chOff x="333375" y="209550"/>
              <a:chExt cx="0" cy="6393"/>
            </a:xfrm>
          </p:grpSpPr>
          <p:sp>
            <p:nvSpPr>
              <p:cNvPr id="66" name="Line 5">
                <a:extLst>
                  <a:ext uri="{FF2B5EF4-FFF2-40B4-BE49-F238E27FC236}">
                    <a16:creationId xmlns:a16="http://schemas.microsoft.com/office/drawing/2014/main" id="{1F1EACDD-BFFD-4604-B2C3-2E1F6021BBB3}"/>
                  </a:ext>
                </a:extLst>
              </p:cNvPr>
              <p:cNvSpPr>
                <a:spLocks noChangeShapeType="1"/>
              </p:cNvSpPr>
              <p:nvPr/>
            </p:nvSpPr>
            <p:spPr bwMode="auto">
              <a:xfrm>
                <a:off x="333375" y="209550"/>
                <a:ext cx="0" cy="6033"/>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7" name="Line 6">
                <a:extLst>
                  <a:ext uri="{FF2B5EF4-FFF2-40B4-BE49-F238E27FC236}">
                    <a16:creationId xmlns:a16="http://schemas.microsoft.com/office/drawing/2014/main" id="{2C747273-340B-4267-8240-4AF6F508D41A}"/>
                  </a:ext>
                </a:extLst>
              </p:cNvPr>
              <p:cNvSpPr>
                <a:spLocks noChangeShapeType="1"/>
              </p:cNvSpPr>
              <p:nvPr/>
            </p:nvSpPr>
            <p:spPr bwMode="auto">
              <a:xfrm>
                <a:off x="333375" y="209910"/>
                <a:ext cx="0" cy="6033"/>
              </a:xfrm>
              <a:prstGeom prst="line">
                <a:avLst/>
              </a:prstGeom>
              <a:noFill/>
              <a:ln w="44450">
                <a:solidFill>
                  <a:srgbClr val="FFFFFF"/>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15" name="Line 7">
              <a:extLst>
                <a:ext uri="{FF2B5EF4-FFF2-40B4-BE49-F238E27FC236}">
                  <a16:creationId xmlns:a16="http://schemas.microsoft.com/office/drawing/2014/main" id="{9AE585CC-0D5A-462A-B0D0-7DB529BFCE2C}"/>
                </a:ext>
              </a:extLst>
            </p:cNvPr>
            <p:cNvSpPr>
              <a:spLocks noChangeShapeType="1"/>
            </p:cNvSpPr>
            <p:nvPr/>
          </p:nvSpPr>
          <p:spPr bwMode="auto">
            <a:xfrm>
              <a:off x="1838325" y="333375"/>
              <a:ext cx="0" cy="3743325"/>
            </a:xfrm>
            <a:prstGeom prst="line">
              <a:avLst/>
            </a:prstGeom>
            <a:noFill/>
            <a:ln w="152400">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 name="Line 8">
              <a:extLst>
                <a:ext uri="{FF2B5EF4-FFF2-40B4-BE49-F238E27FC236}">
                  <a16:creationId xmlns:a16="http://schemas.microsoft.com/office/drawing/2014/main" id="{9A73DCA4-C94B-4118-A74F-43233D09CA70}"/>
                </a:ext>
              </a:extLst>
            </p:cNvPr>
            <p:cNvSpPr>
              <a:spLocks noChangeShapeType="1"/>
            </p:cNvSpPr>
            <p:nvPr/>
          </p:nvSpPr>
          <p:spPr bwMode="auto">
            <a:xfrm>
              <a:off x="371475" y="638175"/>
              <a:ext cx="2495550" cy="0"/>
            </a:xfrm>
            <a:prstGeom prst="line">
              <a:avLst/>
            </a:prstGeom>
            <a:noFill/>
            <a:ln w="57150">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 name="Line 9">
              <a:extLst>
                <a:ext uri="{FF2B5EF4-FFF2-40B4-BE49-F238E27FC236}">
                  <a16:creationId xmlns:a16="http://schemas.microsoft.com/office/drawing/2014/main" id="{13EA755B-9E41-4F6B-9663-6D549B5FBCCE}"/>
                </a:ext>
              </a:extLst>
            </p:cNvPr>
            <p:cNvSpPr>
              <a:spLocks noChangeShapeType="1"/>
            </p:cNvSpPr>
            <p:nvPr/>
          </p:nvSpPr>
          <p:spPr bwMode="auto">
            <a:xfrm flipH="1">
              <a:off x="2847975" y="1543050"/>
              <a:ext cx="1143000" cy="0"/>
            </a:xfrm>
            <a:prstGeom prst="line">
              <a:avLst/>
            </a:prstGeom>
            <a:noFill/>
            <a:ln w="38100">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 name="Line 10">
              <a:extLst>
                <a:ext uri="{FF2B5EF4-FFF2-40B4-BE49-F238E27FC236}">
                  <a16:creationId xmlns:a16="http://schemas.microsoft.com/office/drawing/2014/main" id="{9149A02B-D6D5-44FF-99BD-E3F3746FCF3E}"/>
                </a:ext>
              </a:extLst>
            </p:cNvPr>
            <p:cNvSpPr>
              <a:spLocks noChangeShapeType="1"/>
            </p:cNvSpPr>
            <p:nvPr/>
          </p:nvSpPr>
          <p:spPr bwMode="auto">
            <a:xfrm>
              <a:off x="3867150" y="1543050"/>
              <a:ext cx="0" cy="866775"/>
            </a:xfrm>
            <a:prstGeom prst="line">
              <a:avLst/>
            </a:prstGeom>
            <a:noFill/>
            <a:ln w="28575">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 name="Line 11">
              <a:extLst>
                <a:ext uri="{FF2B5EF4-FFF2-40B4-BE49-F238E27FC236}">
                  <a16:creationId xmlns:a16="http://schemas.microsoft.com/office/drawing/2014/main" id="{4566D41E-FA8B-4DB7-A96B-FCA24365FD75}"/>
                </a:ext>
              </a:extLst>
            </p:cNvPr>
            <p:cNvSpPr>
              <a:spLocks noChangeShapeType="1"/>
            </p:cNvSpPr>
            <p:nvPr/>
          </p:nvSpPr>
          <p:spPr bwMode="auto">
            <a:xfrm>
              <a:off x="2867025" y="304800"/>
              <a:ext cx="0" cy="3606874"/>
            </a:xfrm>
            <a:prstGeom prst="line">
              <a:avLst/>
            </a:prstGeom>
            <a:noFill/>
            <a:ln w="57150">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 name="Line 12">
              <a:extLst>
                <a:ext uri="{FF2B5EF4-FFF2-40B4-BE49-F238E27FC236}">
                  <a16:creationId xmlns:a16="http://schemas.microsoft.com/office/drawing/2014/main" id="{80AB07EC-7BC8-4A71-96D5-2BF04C2623B3}"/>
                </a:ext>
              </a:extLst>
            </p:cNvPr>
            <p:cNvSpPr>
              <a:spLocks noChangeShapeType="1"/>
            </p:cNvSpPr>
            <p:nvPr/>
          </p:nvSpPr>
          <p:spPr bwMode="auto">
            <a:xfrm flipV="1">
              <a:off x="390525" y="2276475"/>
              <a:ext cx="5534025" cy="38100"/>
            </a:xfrm>
            <a:prstGeom prst="line">
              <a:avLst/>
            </a:prstGeom>
            <a:noFill/>
            <a:ln w="57150">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 name="Line 13">
              <a:extLst>
                <a:ext uri="{FF2B5EF4-FFF2-40B4-BE49-F238E27FC236}">
                  <a16:creationId xmlns:a16="http://schemas.microsoft.com/office/drawing/2014/main" id="{3E308C86-160A-4792-8532-DEBD01D7CA80}"/>
                </a:ext>
              </a:extLst>
            </p:cNvPr>
            <p:cNvSpPr>
              <a:spLocks noChangeShapeType="1"/>
            </p:cNvSpPr>
            <p:nvPr/>
          </p:nvSpPr>
          <p:spPr bwMode="auto">
            <a:xfrm>
              <a:off x="838200" y="3667125"/>
              <a:ext cx="2028825" cy="0"/>
            </a:xfrm>
            <a:prstGeom prst="line">
              <a:avLst/>
            </a:prstGeom>
            <a:noFill/>
            <a:ln w="57150">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 name="Line 14">
              <a:extLst>
                <a:ext uri="{FF2B5EF4-FFF2-40B4-BE49-F238E27FC236}">
                  <a16:creationId xmlns:a16="http://schemas.microsoft.com/office/drawing/2014/main" id="{FC2332EB-428E-4263-91BC-F51148BABE3A}"/>
                </a:ext>
              </a:extLst>
            </p:cNvPr>
            <p:cNvSpPr>
              <a:spLocks noChangeShapeType="1"/>
            </p:cNvSpPr>
            <p:nvPr/>
          </p:nvSpPr>
          <p:spPr bwMode="auto">
            <a:xfrm>
              <a:off x="2847975" y="3667125"/>
              <a:ext cx="3000375" cy="0"/>
            </a:xfrm>
            <a:prstGeom prst="line">
              <a:avLst/>
            </a:prstGeom>
            <a:noFill/>
            <a:ln w="57150">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 name="Line 15">
              <a:extLst>
                <a:ext uri="{FF2B5EF4-FFF2-40B4-BE49-F238E27FC236}">
                  <a16:creationId xmlns:a16="http://schemas.microsoft.com/office/drawing/2014/main" id="{5D37F6E4-4C16-4426-86D9-0FD6CFFD7B68}"/>
                </a:ext>
              </a:extLst>
            </p:cNvPr>
            <p:cNvSpPr>
              <a:spLocks noChangeShapeType="1"/>
            </p:cNvSpPr>
            <p:nvPr/>
          </p:nvSpPr>
          <p:spPr bwMode="auto">
            <a:xfrm>
              <a:off x="2847975" y="809625"/>
              <a:ext cx="3000375" cy="0"/>
            </a:xfrm>
            <a:prstGeom prst="line">
              <a:avLst/>
            </a:prstGeom>
            <a:noFill/>
            <a:ln w="57150">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 name="Line 16">
              <a:extLst>
                <a:ext uri="{FF2B5EF4-FFF2-40B4-BE49-F238E27FC236}">
                  <a16:creationId xmlns:a16="http://schemas.microsoft.com/office/drawing/2014/main" id="{8A2C6A4B-0D51-4974-87E1-28185E7D2F40}"/>
                </a:ext>
              </a:extLst>
            </p:cNvPr>
            <p:cNvSpPr>
              <a:spLocks noChangeShapeType="1"/>
            </p:cNvSpPr>
            <p:nvPr/>
          </p:nvSpPr>
          <p:spPr bwMode="auto">
            <a:xfrm>
              <a:off x="5867400" y="371475"/>
              <a:ext cx="0" cy="3800475"/>
            </a:xfrm>
            <a:prstGeom prst="line">
              <a:avLst/>
            </a:prstGeom>
            <a:noFill/>
            <a:ln w="76200">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 name="Line 17">
              <a:extLst>
                <a:ext uri="{FF2B5EF4-FFF2-40B4-BE49-F238E27FC236}">
                  <a16:creationId xmlns:a16="http://schemas.microsoft.com/office/drawing/2014/main" id="{1CC9E2A2-86DC-43E3-8C7F-3C10759BFC5D}"/>
                </a:ext>
              </a:extLst>
            </p:cNvPr>
            <p:cNvSpPr>
              <a:spLocks noChangeShapeType="1"/>
            </p:cNvSpPr>
            <p:nvPr/>
          </p:nvSpPr>
          <p:spPr bwMode="auto">
            <a:xfrm>
              <a:off x="4133850" y="333375"/>
              <a:ext cx="0" cy="350629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6" name="Line 18">
              <a:extLst>
                <a:ext uri="{FF2B5EF4-FFF2-40B4-BE49-F238E27FC236}">
                  <a16:creationId xmlns:a16="http://schemas.microsoft.com/office/drawing/2014/main" id="{ACAB73EB-11D8-4EB4-93F2-AD30F91EDE6B}"/>
                </a:ext>
              </a:extLst>
            </p:cNvPr>
            <p:cNvSpPr>
              <a:spLocks noChangeShapeType="1"/>
            </p:cNvSpPr>
            <p:nvPr/>
          </p:nvSpPr>
          <p:spPr bwMode="auto">
            <a:xfrm>
              <a:off x="5057775" y="371475"/>
              <a:ext cx="0" cy="3933825"/>
            </a:xfrm>
            <a:prstGeom prst="line">
              <a:avLst/>
            </a:prstGeom>
            <a:noFill/>
            <a:ln w="57150">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 name="Line 19">
              <a:extLst>
                <a:ext uri="{FF2B5EF4-FFF2-40B4-BE49-F238E27FC236}">
                  <a16:creationId xmlns:a16="http://schemas.microsoft.com/office/drawing/2014/main" id="{6DE19C9E-3873-4EDA-8DA3-A6CA920A2623}"/>
                </a:ext>
              </a:extLst>
            </p:cNvPr>
            <p:cNvSpPr>
              <a:spLocks noChangeShapeType="1"/>
            </p:cNvSpPr>
            <p:nvPr/>
          </p:nvSpPr>
          <p:spPr bwMode="auto">
            <a:xfrm>
              <a:off x="4486275" y="200025"/>
              <a:ext cx="0" cy="3711649"/>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 name="Line 20">
              <a:extLst>
                <a:ext uri="{FF2B5EF4-FFF2-40B4-BE49-F238E27FC236}">
                  <a16:creationId xmlns:a16="http://schemas.microsoft.com/office/drawing/2014/main" id="{44F3071F-3FF2-43E8-8B63-1BD6F8092761}"/>
                </a:ext>
              </a:extLst>
            </p:cNvPr>
            <p:cNvSpPr>
              <a:spLocks noChangeShapeType="1"/>
            </p:cNvSpPr>
            <p:nvPr/>
          </p:nvSpPr>
          <p:spPr bwMode="auto">
            <a:xfrm>
              <a:off x="4486275" y="390525"/>
              <a:ext cx="0" cy="3449141"/>
            </a:xfrm>
            <a:prstGeom prst="line">
              <a:avLst/>
            </a:prstGeom>
            <a:noFill/>
            <a:ln w="47625">
              <a:solidFill>
                <a:srgbClr val="FFFFFF"/>
              </a:solidFill>
              <a:prstDash val="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 name="Text Box 21">
              <a:extLst>
                <a:ext uri="{FF2B5EF4-FFF2-40B4-BE49-F238E27FC236}">
                  <a16:creationId xmlns:a16="http://schemas.microsoft.com/office/drawing/2014/main" id="{C9C4009F-E35E-48EE-BE6E-EF07A88BCEC9}"/>
                </a:ext>
              </a:extLst>
            </p:cNvPr>
            <p:cNvSpPr txBox="1">
              <a:spLocks noChangeArrowheads="1"/>
            </p:cNvSpPr>
            <p:nvPr/>
          </p:nvSpPr>
          <p:spPr bwMode="auto">
            <a:xfrm>
              <a:off x="1504950" y="95250"/>
              <a:ext cx="752475" cy="238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900" b="0" i="0" u="none" strike="noStrike" baseline="0">
                  <a:solidFill>
                    <a:srgbClr val="000000"/>
                  </a:solidFill>
                  <a:latin typeface="HG丸ｺﾞｼｯｸM-PRO"/>
                  <a:ea typeface="HG丸ｺﾞｼｯｸM-PRO"/>
                </a:rPr>
                <a:t>至　彦根</a:t>
              </a:r>
              <a:endParaRPr lang="ja-JP" altLang="en-US" sz="900" b="0" i="0" u="none" strike="noStrike" baseline="0">
                <a:solidFill>
                  <a:srgbClr val="000000"/>
                </a:solidFill>
                <a:latin typeface="Times New Roman"/>
                <a:ea typeface="HG丸ｺﾞｼｯｸM-PRO"/>
                <a:cs typeface="Times New Roman"/>
              </a:endParaRPr>
            </a:p>
            <a:p>
              <a:pPr algn="l" rtl="0">
                <a:defRPr sz="1000"/>
              </a:pPr>
              <a:endParaRPr lang="ja-JP" altLang="en-US" sz="900" b="0" i="0" u="none" strike="noStrike" baseline="0">
                <a:solidFill>
                  <a:srgbClr val="000000"/>
                </a:solidFill>
                <a:latin typeface="Times New Roman"/>
                <a:cs typeface="Times New Roman"/>
              </a:endParaRPr>
            </a:p>
          </p:txBody>
        </p:sp>
        <p:sp>
          <p:nvSpPr>
            <p:cNvPr id="30" name="Text Box 22">
              <a:extLst>
                <a:ext uri="{FF2B5EF4-FFF2-40B4-BE49-F238E27FC236}">
                  <a16:creationId xmlns:a16="http://schemas.microsoft.com/office/drawing/2014/main" id="{37154EF1-397A-4AC3-959B-966229138A26}"/>
                </a:ext>
              </a:extLst>
            </p:cNvPr>
            <p:cNvSpPr txBox="1">
              <a:spLocks noChangeArrowheads="1"/>
            </p:cNvSpPr>
            <p:nvPr/>
          </p:nvSpPr>
          <p:spPr bwMode="auto">
            <a:xfrm>
              <a:off x="2514600" y="95250"/>
              <a:ext cx="695325" cy="238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900" b="0" i="0" u="none" strike="noStrike" baseline="0">
                  <a:solidFill>
                    <a:srgbClr val="000000"/>
                  </a:solidFill>
                  <a:latin typeface="HG丸ｺﾞｼｯｸM-PRO"/>
                  <a:ea typeface="HG丸ｺﾞｼｯｸM-PRO"/>
                </a:rPr>
                <a:t>至　高宮</a:t>
              </a:r>
              <a:endParaRPr lang="ja-JP" altLang="en-US" sz="900" b="0" i="0" u="none" strike="noStrike" baseline="0">
                <a:solidFill>
                  <a:srgbClr val="000000"/>
                </a:solidFill>
                <a:latin typeface="Times New Roman"/>
                <a:ea typeface="HG丸ｺﾞｼｯｸM-PRO"/>
                <a:cs typeface="Times New Roman"/>
              </a:endParaRPr>
            </a:p>
            <a:p>
              <a:pPr algn="l" rtl="0">
                <a:defRPr sz="1000"/>
              </a:pPr>
              <a:endParaRPr lang="ja-JP" altLang="en-US" sz="900" b="0" i="0" u="none" strike="noStrike" baseline="0">
                <a:solidFill>
                  <a:srgbClr val="000000"/>
                </a:solidFill>
                <a:latin typeface="Times New Roman"/>
                <a:cs typeface="Times New Roman"/>
              </a:endParaRPr>
            </a:p>
          </p:txBody>
        </p:sp>
        <p:sp>
          <p:nvSpPr>
            <p:cNvPr id="31" name="Text Box 23">
              <a:extLst>
                <a:ext uri="{FF2B5EF4-FFF2-40B4-BE49-F238E27FC236}">
                  <a16:creationId xmlns:a16="http://schemas.microsoft.com/office/drawing/2014/main" id="{7FCDF09C-8325-45C9-A7F2-2181E3E64383}"/>
                </a:ext>
              </a:extLst>
            </p:cNvPr>
            <p:cNvSpPr txBox="1">
              <a:spLocks noChangeArrowheads="1"/>
            </p:cNvSpPr>
            <p:nvPr/>
          </p:nvSpPr>
          <p:spPr bwMode="auto">
            <a:xfrm>
              <a:off x="5505450" y="123825"/>
              <a:ext cx="685800" cy="247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900" b="0" i="0" u="none" strike="noStrike" baseline="0">
                  <a:solidFill>
                    <a:srgbClr val="000000"/>
                  </a:solidFill>
                  <a:latin typeface="HG丸ｺﾞｼｯｸM-PRO"/>
                  <a:ea typeface="HG丸ｺﾞｼｯｸM-PRO"/>
                </a:rPr>
                <a:t>至　多賀</a:t>
              </a:r>
              <a:endParaRPr lang="ja-JP" altLang="en-US" sz="900" b="0" i="0" u="none" strike="noStrike" baseline="0">
                <a:solidFill>
                  <a:srgbClr val="000000"/>
                </a:solidFill>
                <a:latin typeface="Times New Roman"/>
                <a:ea typeface="HG丸ｺﾞｼｯｸM-PRO"/>
                <a:cs typeface="Times New Roman"/>
              </a:endParaRPr>
            </a:p>
            <a:p>
              <a:pPr algn="l" rtl="0">
                <a:defRPr sz="1000"/>
              </a:pPr>
              <a:endParaRPr lang="ja-JP" altLang="en-US" sz="900" b="0" i="0" u="none" strike="noStrike" baseline="0">
                <a:solidFill>
                  <a:srgbClr val="000000"/>
                </a:solidFill>
                <a:latin typeface="Times New Roman"/>
                <a:cs typeface="Times New Roman"/>
              </a:endParaRPr>
            </a:p>
          </p:txBody>
        </p:sp>
        <p:sp>
          <p:nvSpPr>
            <p:cNvPr id="32" name="Text Box 24">
              <a:extLst>
                <a:ext uri="{FF2B5EF4-FFF2-40B4-BE49-F238E27FC236}">
                  <a16:creationId xmlns:a16="http://schemas.microsoft.com/office/drawing/2014/main" id="{D899AC78-7E4E-4482-9320-896D2F796BCA}"/>
                </a:ext>
              </a:extLst>
            </p:cNvPr>
            <p:cNvSpPr txBox="1">
              <a:spLocks noChangeArrowheads="1"/>
            </p:cNvSpPr>
            <p:nvPr/>
          </p:nvSpPr>
          <p:spPr bwMode="auto">
            <a:xfrm>
              <a:off x="3067050" y="2343150"/>
              <a:ext cx="695325" cy="238125"/>
            </a:xfrm>
            <a:prstGeom prst="rect">
              <a:avLst/>
            </a:prstGeom>
            <a:solidFill>
              <a:srgbClr val="FFFFFF"/>
            </a:solidFill>
            <a:ln w="9525">
              <a:solidFill>
                <a:srgbClr val="000000"/>
              </a:solidFill>
              <a:miter lim="800000"/>
              <a:headEnd/>
              <a:tailEnd/>
            </a:ln>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b="0" i="0" u="none" strike="noStrike" baseline="0">
                  <a:solidFill>
                    <a:srgbClr val="000000"/>
                  </a:solidFill>
                  <a:latin typeface="HG丸ｺﾞｼｯｸM-PRO"/>
                  <a:ea typeface="HG丸ｺﾞｼｯｸM-PRO"/>
                </a:rPr>
                <a:t>豊日中学校</a:t>
              </a:r>
            </a:p>
          </p:txBody>
        </p:sp>
        <p:sp>
          <p:nvSpPr>
            <p:cNvPr id="33" name="Text Box 25">
              <a:extLst>
                <a:ext uri="{FF2B5EF4-FFF2-40B4-BE49-F238E27FC236}">
                  <a16:creationId xmlns:a16="http://schemas.microsoft.com/office/drawing/2014/main" id="{B2C0747A-9E3C-48B6-84EA-DECCA19A4F5C}"/>
                </a:ext>
              </a:extLst>
            </p:cNvPr>
            <p:cNvSpPr txBox="1">
              <a:spLocks noChangeArrowheads="1"/>
            </p:cNvSpPr>
            <p:nvPr/>
          </p:nvSpPr>
          <p:spPr bwMode="auto">
            <a:xfrm>
              <a:off x="1543050" y="2162175"/>
              <a:ext cx="6000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b="0" i="0" u="none" strike="noStrike" baseline="0">
                  <a:solidFill>
                    <a:srgbClr val="000000"/>
                  </a:solidFill>
                  <a:latin typeface="HG丸ｺﾞｼｯｸM-PRO"/>
                  <a:ea typeface="HG丸ｺﾞｼｯｸM-PRO"/>
                </a:rPr>
                <a:t>高野瀬</a:t>
              </a:r>
            </a:p>
          </p:txBody>
        </p:sp>
        <p:sp>
          <p:nvSpPr>
            <p:cNvPr id="34" name="Text Box 26">
              <a:extLst>
                <a:ext uri="{FF2B5EF4-FFF2-40B4-BE49-F238E27FC236}">
                  <a16:creationId xmlns:a16="http://schemas.microsoft.com/office/drawing/2014/main" id="{708123AA-7EE9-4E36-A26F-2FC9E55EE292}"/>
                </a:ext>
              </a:extLst>
            </p:cNvPr>
            <p:cNvSpPr txBox="1">
              <a:spLocks noChangeArrowheads="1"/>
            </p:cNvSpPr>
            <p:nvPr/>
          </p:nvSpPr>
          <p:spPr bwMode="auto">
            <a:xfrm>
              <a:off x="1657350" y="962025"/>
              <a:ext cx="3429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wordArtVertRtl"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00" b="1" i="0" u="none" strike="noStrike" baseline="0">
                  <a:solidFill>
                    <a:srgbClr val="000000"/>
                  </a:solidFill>
                  <a:latin typeface="HG丸ｺﾞｼｯｸM-PRO"/>
                  <a:ea typeface="HG丸ｺﾞｼｯｸM-PRO"/>
                </a:rPr>
                <a:t>国道８号線</a:t>
              </a:r>
              <a:endParaRPr lang="ja-JP" altLang="en-US" sz="900" b="0" i="0" u="none" strike="noStrike" baseline="0">
                <a:solidFill>
                  <a:srgbClr val="000000"/>
                </a:solidFill>
                <a:latin typeface="Times New Roman"/>
                <a:ea typeface="HG丸ｺﾞｼｯｸM-PRO"/>
                <a:cs typeface="Times New Roman"/>
              </a:endParaRPr>
            </a:p>
            <a:p>
              <a:pPr algn="l" rtl="0">
                <a:defRPr sz="1000"/>
              </a:pPr>
              <a:endParaRPr lang="ja-JP" altLang="en-US" sz="900" b="0" i="0" u="none" strike="noStrike" baseline="0">
                <a:solidFill>
                  <a:srgbClr val="000000"/>
                </a:solidFill>
                <a:latin typeface="Times New Roman"/>
                <a:cs typeface="Times New Roman"/>
              </a:endParaRPr>
            </a:p>
          </p:txBody>
        </p:sp>
        <p:sp>
          <p:nvSpPr>
            <p:cNvPr id="35" name="Text Box 27">
              <a:extLst>
                <a:ext uri="{FF2B5EF4-FFF2-40B4-BE49-F238E27FC236}">
                  <a16:creationId xmlns:a16="http://schemas.microsoft.com/office/drawing/2014/main" id="{D7B21C63-1D76-4E7A-8BCB-EC88F7B3F2B9}"/>
                </a:ext>
              </a:extLst>
            </p:cNvPr>
            <p:cNvSpPr txBox="1">
              <a:spLocks noChangeArrowheads="1"/>
            </p:cNvSpPr>
            <p:nvPr/>
          </p:nvSpPr>
          <p:spPr bwMode="auto">
            <a:xfrm>
              <a:off x="2724150" y="2686050"/>
              <a:ext cx="3143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wordArtVertRtl" wrap="square" lIns="74295" tIns="8890" rIns="74295" bIns="889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b="0" i="0" u="none" strike="noStrike" baseline="0">
                  <a:solidFill>
                    <a:srgbClr val="000000"/>
                  </a:solidFill>
                  <a:latin typeface="HG丸ｺﾞｼｯｸM-PRO"/>
                  <a:ea typeface="HG丸ｺﾞｼｯｸM-PRO"/>
                </a:rPr>
                <a:t>中仙道</a:t>
              </a:r>
            </a:p>
          </p:txBody>
        </p:sp>
        <p:sp>
          <p:nvSpPr>
            <p:cNvPr id="36" name="Text Box 28">
              <a:extLst>
                <a:ext uri="{FF2B5EF4-FFF2-40B4-BE49-F238E27FC236}">
                  <a16:creationId xmlns:a16="http://schemas.microsoft.com/office/drawing/2014/main" id="{57C98331-A8C5-4BDB-B22D-A4489BF1E0B2}"/>
                </a:ext>
              </a:extLst>
            </p:cNvPr>
            <p:cNvSpPr txBox="1">
              <a:spLocks noChangeArrowheads="1"/>
            </p:cNvSpPr>
            <p:nvPr/>
          </p:nvSpPr>
          <p:spPr bwMode="auto">
            <a:xfrm>
              <a:off x="5724525" y="1343025"/>
              <a:ext cx="3048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wordArtVertRtl"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900" b="0" i="0" u="none" strike="noStrike" baseline="0">
                  <a:solidFill>
                    <a:srgbClr val="000000"/>
                  </a:solidFill>
                  <a:latin typeface="HG丸ｺﾞｼｯｸM-PRO"/>
                  <a:ea typeface="HG丸ｺﾞｼｯｸM-PRO"/>
                </a:rPr>
                <a:t>国道３０７号線</a:t>
              </a:r>
              <a:endParaRPr lang="ja-JP" altLang="en-US" sz="900" b="0" i="0" u="none" strike="noStrike" baseline="0">
                <a:solidFill>
                  <a:srgbClr val="000000"/>
                </a:solidFill>
                <a:latin typeface="Times New Roman"/>
                <a:ea typeface="HG丸ｺﾞｼｯｸM-PRO"/>
                <a:cs typeface="Times New Roman"/>
              </a:endParaRPr>
            </a:p>
            <a:p>
              <a:pPr algn="l" rtl="0">
                <a:defRPr sz="1000"/>
              </a:pPr>
              <a:endParaRPr lang="ja-JP" altLang="en-US" sz="900" b="0" i="0" u="none" strike="noStrike" baseline="0">
                <a:solidFill>
                  <a:srgbClr val="000000"/>
                </a:solidFill>
                <a:latin typeface="Times New Roman"/>
                <a:cs typeface="Times New Roman"/>
              </a:endParaRPr>
            </a:p>
          </p:txBody>
        </p:sp>
        <p:sp>
          <p:nvSpPr>
            <p:cNvPr id="37" name="Text Box 29">
              <a:extLst>
                <a:ext uri="{FF2B5EF4-FFF2-40B4-BE49-F238E27FC236}">
                  <a16:creationId xmlns:a16="http://schemas.microsoft.com/office/drawing/2014/main" id="{D10492CC-0DEA-4379-B6D3-5A05598097FC}"/>
                </a:ext>
              </a:extLst>
            </p:cNvPr>
            <p:cNvSpPr txBox="1">
              <a:spLocks noChangeArrowheads="1"/>
            </p:cNvSpPr>
            <p:nvPr/>
          </p:nvSpPr>
          <p:spPr bwMode="auto">
            <a:xfrm>
              <a:off x="4438650" y="2428875"/>
              <a:ext cx="3429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wordArtVertRtl"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900" b="0" i="0" u="none" strike="noStrike" baseline="0">
                  <a:solidFill>
                    <a:srgbClr val="000000"/>
                  </a:solidFill>
                  <a:latin typeface="HG丸ｺﾞｼｯｸM-PRO"/>
                  <a:ea typeface="HG丸ｺﾞｼｯｸM-PRO"/>
                </a:rPr>
                <a:t>東海道新幹線</a:t>
              </a:r>
            </a:p>
          </p:txBody>
        </p:sp>
        <p:sp>
          <p:nvSpPr>
            <p:cNvPr id="38" name="Text Box 30">
              <a:extLst>
                <a:ext uri="{FF2B5EF4-FFF2-40B4-BE49-F238E27FC236}">
                  <a16:creationId xmlns:a16="http://schemas.microsoft.com/office/drawing/2014/main" id="{F8BE67D6-FA60-4841-8BC7-B22F4A8113D1}"/>
                </a:ext>
              </a:extLst>
            </p:cNvPr>
            <p:cNvSpPr txBox="1">
              <a:spLocks noChangeArrowheads="1"/>
            </p:cNvSpPr>
            <p:nvPr/>
          </p:nvSpPr>
          <p:spPr bwMode="auto">
            <a:xfrm>
              <a:off x="3848100" y="2924175"/>
              <a:ext cx="3238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wordArtVertRtl"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900" b="0" i="0" u="none" strike="noStrike" baseline="0">
                  <a:solidFill>
                    <a:srgbClr val="000000"/>
                  </a:solidFill>
                  <a:latin typeface="HG丸ｺﾞｼｯｸM-PRO"/>
                  <a:ea typeface="HG丸ｺﾞｼｯｸM-PRO"/>
                </a:rPr>
                <a:t>近江鉄道</a:t>
              </a:r>
            </a:p>
          </p:txBody>
        </p:sp>
        <p:sp>
          <p:nvSpPr>
            <p:cNvPr id="39" name="Text Box 31">
              <a:extLst>
                <a:ext uri="{FF2B5EF4-FFF2-40B4-BE49-F238E27FC236}">
                  <a16:creationId xmlns:a16="http://schemas.microsoft.com/office/drawing/2014/main" id="{210D3749-3C73-4465-88AD-2C3CB64CF8EF}"/>
                </a:ext>
              </a:extLst>
            </p:cNvPr>
            <p:cNvSpPr txBox="1">
              <a:spLocks noChangeArrowheads="1"/>
            </p:cNvSpPr>
            <p:nvPr/>
          </p:nvSpPr>
          <p:spPr bwMode="auto">
            <a:xfrm>
              <a:off x="1438275" y="4105275"/>
              <a:ext cx="752475"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b="0" i="0" u="none" strike="noStrike" baseline="0" dirty="0">
                  <a:solidFill>
                    <a:srgbClr val="000000"/>
                  </a:solidFill>
                  <a:latin typeface="HG丸ｺﾞｼｯｸM-PRO"/>
                  <a:ea typeface="HG丸ｺﾞｼｯｸM-PRO"/>
                </a:rPr>
                <a:t>至　草津</a:t>
              </a:r>
            </a:p>
          </p:txBody>
        </p:sp>
        <p:sp>
          <p:nvSpPr>
            <p:cNvPr id="40" name="Text Box 33">
              <a:extLst>
                <a:ext uri="{FF2B5EF4-FFF2-40B4-BE49-F238E27FC236}">
                  <a16:creationId xmlns:a16="http://schemas.microsoft.com/office/drawing/2014/main" id="{4E9EB33F-FC3C-453E-A2AE-A278E94CC367}"/>
                </a:ext>
              </a:extLst>
            </p:cNvPr>
            <p:cNvSpPr txBox="1">
              <a:spLocks noChangeArrowheads="1"/>
            </p:cNvSpPr>
            <p:nvPr/>
          </p:nvSpPr>
          <p:spPr bwMode="auto">
            <a:xfrm>
              <a:off x="5410200" y="4152900"/>
              <a:ext cx="8858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b="0" i="0" u="none" strike="noStrike" baseline="0">
                  <a:solidFill>
                    <a:srgbClr val="000000"/>
                  </a:solidFill>
                  <a:latin typeface="HG丸ｺﾞｼｯｸM-PRO"/>
                  <a:ea typeface="HG丸ｺﾞｼｯｸM-PRO"/>
                </a:rPr>
                <a:t>至　東近江</a:t>
              </a:r>
            </a:p>
          </p:txBody>
        </p:sp>
        <p:sp>
          <p:nvSpPr>
            <p:cNvPr id="41" name="Text Box 34">
              <a:extLst>
                <a:ext uri="{FF2B5EF4-FFF2-40B4-BE49-F238E27FC236}">
                  <a16:creationId xmlns:a16="http://schemas.microsoft.com/office/drawing/2014/main" id="{333D4F98-DCD4-4DE0-9538-08A62EA05EBF}"/>
                </a:ext>
              </a:extLst>
            </p:cNvPr>
            <p:cNvSpPr txBox="1">
              <a:spLocks noChangeArrowheads="1"/>
            </p:cNvSpPr>
            <p:nvPr/>
          </p:nvSpPr>
          <p:spPr bwMode="auto">
            <a:xfrm>
              <a:off x="123825" y="809625"/>
              <a:ext cx="3429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wordArtVertRtl"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900" b="0" i="0" u="none" strike="noStrike" baseline="0" dirty="0">
                  <a:solidFill>
                    <a:srgbClr val="000000"/>
                  </a:solidFill>
                  <a:latin typeface="HG丸ｺﾞｼｯｸM-PRO"/>
                  <a:ea typeface="HG丸ｺﾞｼｯｸM-PRO"/>
                </a:rPr>
                <a:t>ＪＲ琵琶湖線</a:t>
              </a:r>
            </a:p>
          </p:txBody>
        </p:sp>
        <p:sp>
          <p:nvSpPr>
            <p:cNvPr id="42" name="Text Box 35">
              <a:extLst>
                <a:ext uri="{FF2B5EF4-FFF2-40B4-BE49-F238E27FC236}">
                  <a16:creationId xmlns:a16="http://schemas.microsoft.com/office/drawing/2014/main" id="{B92B7841-8987-4234-B952-2978EA02585E}"/>
                </a:ext>
              </a:extLst>
            </p:cNvPr>
            <p:cNvSpPr txBox="1">
              <a:spLocks noChangeArrowheads="1"/>
            </p:cNvSpPr>
            <p:nvPr/>
          </p:nvSpPr>
          <p:spPr bwMode="auto">
            <a:xfrm>
              <a:off x="152400" y="3533775"/>
              <a:ext cx="247650" cy="695325"/>
            </a:xfrm>
            <a:prstGeom prst="rect">
              <a:avLst/>
            </a:prstGeom>
            <a:solidFill>
              <a:srgbClr val="FFFFFF"/>
            </a:solidFill>
            <a:ln w="9525">
              <a:solidFill>
                <a:srgbClr val="000000"/>
              </a:solidFill>
              <a:miter lim="800000"/>
              <a:headEnd/>
              <a:tailEnd/>
            </a:ln>
          </p:spPr>
          <p:txBody>
            <a:bodyPr vert="wordArtVertRtl"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b="0" i="0" u="none" strike="noStrike" baseline="0">
                  <a:solidFill>
                    <a:srgbClr val="000000"/>
                  </a:solidFill>
                  <a:latin typeface="HG丸ｺﾞｼｯｸM-PRO"/>
                  <a:ea typeface="HG丸ｺﾞｼｯｸM-PRO"/>
                </a:rPr>
                <a:t>稲枝駅</a:t>
              </a:r>
            </a:p>
          </p:txBody>
        </p:sp>
        <p:sp>
          <p:nvSpPr>
            <p:cNvPr id="43" name="Text Box 36">
              <a:extLst>
                <a:ext uri="{FF2B5EF4-FFF2-40B4-BE49-F238E27FC236}">
                  <a16:creationId xmlns:a16="http://schemas.microsoft.com/office/drawing/2014/main" id="{8846391D-5284-48E5-B082-4E1F5E95BA3B}"/>
                </a:ext>
              </a:extLst>
            </p:cNvPr>
            <p:cNvSpPr txBox="1">
              <a:spLocks noChangeArrowheads="1"/>
            </p:cNvSpPr>
            <p:nvPr/>
          </p:nvSpPr>
          <p:spPr bwMode="auto">
            <a:xfrm>
              <a:off x="1714500" y="3562350"/>
              <a:ext cx="2952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900" b="0" i="0" u="none" strike="noStrike" baseline="0">
                  <a:solidFill>
                    <a:srgbClr val="000000"/>
                  </a:solidFill>
                  <a:latin typeface="HG丸ｺﾞｼｯｸM-PRO"/>
                  <a:ea typeface="HG丸ｺﾞｼｯｸM-PRO"/>
                </a:rPr>
                <a:t>沢</a:t>
              </a:r>
            </a:p>
          </p:txBody>
        </p:sp>
        <p:sp>
          <p:nvSpPr>
            <p:cNvPr id="44" name="Text Box 37">
              <a:extLst>
                <a:ext uri="{FF2B5EF4-FFF2-40B4-BE49-F238E27FC236}">
                  <a16:creationId xmlns:a16="http://schemas.microsoft.com/office/drawing/2014/main" id="{A5D7B813-0E71-4706-AE61-7429162E4248}"/>
                </a:ext>
              </a:extLst>
            </p:cNvPr>
            <p:cNvSpPr txBox="1">
              <a:spLocks noChangeArrowheads="1"/>
            </p:cNvSpPr>
            <p:nvPr/>
          </p:nvSpPr>
          <p:spPr bwMode="auto">
            <a:xfrm>
              <a:off x="5581650" y="3562350"/>
              <a:ext cx="5715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b="0" i="0" u="none" strike="noStrike" baseline="0">
                  <a:solidFill>
                    <a:srgbClr val="000000"/>
                  </a:solidFill>
                  <a:latin typeface="HG丸ｺﾞｼｯｸM-PRO"/>
                  <a:ea typeface="HG丸ｺﾞｼｯｸM-PRO"/>
                </a:rPr>
                <a:t>松尾寺</a:t>
              </a:r>
              <a:endParaRPr lang="ja-JP" altLang="en-US" sz="900" b="0" i="0" u="none" strike="noStrike" baseline="0">
                <a:solidFill>
                  <a:srgbClr val="000000"/>
                </a:solidFill>
                <a:latin typeface="Times New Roman"/>
                <a:ea typeface="HG丸ｺﾞｼｯｸM-PRO"/>
                <a:cs typeface="Times New Roman"/>
              </a:endParaRPr>
            </a:p>
            <a:p>
              <a:pPr algn="ctr" rtl="0">
                <a:defRPr sz="1000"/>
              </a:pPr>
              <a:endParaRPr lang="ja-JP" altLang="en-US" sz="900" b="0" i="0" u="none" strike="noStrike" baseline="0">
                <a:solidFill>
                  <a:srgbClr val="000000"/>
                </a:solidFill>
                <a:latin typeface="Times New Roman"/>
                <a:cs typeface="Times New Roman"/>
              </a:endParaRPr>
            </a:p>
          </p:txBody>
        </p:sp>
        <p:sp>
          <p:nvSpPr>
            <p:cNvPr id="45" name="Line 38">
              <a:extLst>
                <a:ext uri="{FF2B5EF4-FFF2-40B4-BE49-F238E27FC236}">
                  <a16:creationId xmlns:a16="http://schemas.microsoft.com/office/drawing/2014/main" id="{1F0D3F43-A1D1-4D2C-8C18-A9D27E66A533}"/>
                </a:ext>
              </a:extLst>
            </p:cNvPr>
            <p:cNvSpPr>
              <a:spLocks noChangeShapeType="1"/>
            </p:cNvSpPr>
            <p:nvPr/>
          </p:nvSpPr>
          <p:spPr bwMode="auto">
            <a:xfrm>
              <a:off x="4095750" y="3667125"/>
              <a:ext cx="1143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 name="Line 40">
              <a:extLst>
                <a:ext uri="{FF2B5EF4-FFF2-40B4-BE49-F238E27FC236}">
                  <a16:creationId xmlns:a16="http://schemas.microsoft.com/office/drawing/2014/main" id="{6BBDB007-FA65-4DF0-A36A-079929E44104}"/>
                </a:ext>
              </a:extLst>
            </p:cNvPr>
            <p:cNvSpPr>
              <a:spLocks noChangeShapeType="1"/>
            </p:cNvSpPr>
            <p:nvPr/>
          </p:nvSpPr>
          <p:spPr bwMode="auto">
            <a:xfrm>
              <a:off x="4095750" y="3248025"/>
              <a:ext cx="1143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 name="Line 41">
              <a:extLst>
                <a:ext uri="{FF2B5EF4-FFF2-40B4-BE49-F238E27FC236}">
                  <a16:creationId xmlns:a16="http://schemas.microsoft.com/office/drawing/2014/main" id="{57E8D0C2-935A-4B4F-94A8-1C19477F48DF}"/>
                </a:ext>
              </a:extLst>
            </p:cNvPr>
            <p:cNvSpPr>
              <a:spLocks noChangeShapeType="1"/>
            </p:cNvSpPr>
            <p:nvPr/>
          </p:nvSpPr>
          <p:spPr bwMode="auto">
            <a:xfrm>
              <a:off x="4095750" y="2800350"/>
              <a:ext cx="1143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8" name="Line 42">
              <a:extLst>
                <a:ext uri="{FF2B5EF4-FFF2-40B4-BE49-F238E27FC236}">
                  <a16:creationId xmlns:a16="http://schemas.microsoft.com/office/drawing/2014/main" id="{5CEA1370-20E3-4705-8B64-BEEA45E4FA60}"/>
                </a:ext>
              </a:extLst>
            </p:cNvPr>
            <p:cNvSpPr>
              <a:spLocks noChangeShapeType="1"/>
            </p:cNvSpPr>
            <p:nvPr/>
          </p:nvSpPr>
          <p:spPr bwMode="auto">
            <a:xfrm>
              <a:off x="4095750" y="2324100"/>
              <a:ext cx="1143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Line 43">
              <a:extLst>
                <a:ext uri="{FF2B5EF4-FFF2-40B4-BE49-F238E27FC236}">
                  <a16:creationId xmlns:a16="http://schemas.microsoft.com/office/drawing/2014/main" id="{34D77BD4-37D7-4D33-9064-514116576A2D}"/>
                </a:ext>
              </a:extLst>
            </p:cNvPr>
            <p:cNvSpPr>
              <a:spLocks noChangeShapeType="1"/>
            </p:cNvSpPr>
            <p:nvPr/>
          </p:nvSpPr>
          <p:spPr bwMode="auto">
            <a:xfrm>
              <a:off x="4095750" y="1619250"/>
              <a:ext cx="1143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0" name="Line 44">
              <a:extLst>
                <a:ext uri="{FF2B5EF4-FFF2-40B4-BE49-F238E27FC236}">
                  <a16:creationId xmlns:a16="http://schemas.microsoft.com/office/drawing/2014/main" id="{EE49CC9E-AE03-4D84-9BC4-59AB50DE2912}"/>
                </a:ext>
              </a:extLst>
            </p:cNvPr>
            <p:cNvSpPr>
              <a:spLocks noChangeShapeType="1"/>
            </p:cNvSpPr>
            <p:nvPr/>
          </p:nvSpPr>
          <p:spPr bwMode="auto">
            <a:xfrm>
              <a:off x="4095750" y="809625"/>
              <a:ext cx="1143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 name="Text Box 45">
              <a:extLst>
                <a:ext uri="{FF2B5EF4-FFF2-40B4-BE49-F238E27FC236}">
                  <a16:creationId xmlns:a16="http://schemas.microsoft.com/office/drawing/2014/main" id="{869A3826-04F5-4441-9238-D24F3BFAEC6A}"/>
                </a:ext>
              </a:extLst>
            </p:cNvPr>
            <p:cNvSpPr txBox="1">
              <a:spLocks noChangeArrowheads="1"/>
            </p:cNvSpPr>
            <p:nvPr/>
          </p:nvSpPr>
          <p:spPr bwMode="auto">
            <a:xfrm>
              <a:off x="1504950" y="485775"/>
              <a:ext cx="6762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b="0" i="0" u="none" strike="noStrike" baseline="0">
                  <a:solidFill>
                    <a:srgbClr val="000000"/>
                  </a:solidFill>
                  <a:latin typeface="HG丸ｺﾞｼｯｸM-PRO"/>
                  <a:ea typeface="HG丸ｺﾞｼｯｸM-PRO"/>
                </a:rPr>
                <a:t>安食西</a:t>
              </a:r>
            </a:p>
          </p:txBody>
        </p:sp>
        <p:sp>
          <p:nvSpPr>
            <p:cNvPr id="52" name="Text Box 46">
              <a:extLst>
                <a:ext uri="{FF2B5EF4-FFF2-40B4-BE49-F238E27FC236}">
                  <a16:creationId xmlns:a16="http://schemas.microsoft.com/office/drawing/2014/main" id="{7113E171-3813-4494-BD98-C65D492D7D9E}"/>
                </a:ext>
              </a:extLst>
            </p:cNvPr>
            <p:cNvSpPr txBox="1">
              <a:spLocks noChangeArrowheads="1"/>
            </p:cNvSpPr>
            <p:nvPr/>
          </p:nvSpPr>
          <p:spPr bwMode="auto">
            <a:xfrm>
              <a:off x="1933575" y="3295650"/>
              <a:ext cx="447675" cy="238125"/>
            </a:xfrm>
            <a:prstGeom prst="rect">
              <a:avLst/>
            </a:prstGeom>
            <a:solidFill>
              <a:srgbClr val="FFFFFF"/>
            </a:solidFill>
            <a:ln w="9525">
              <a:solidFill>
                <a:srgbClr val="000000"/>
              </a:solidFill>
              <a:miter lim="800000"/>
              <a:headEnd/>
              <a:tailEnd/>
            </a:ln>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b="0" i="0" u="none" strike="noStrike" baseline="0">
                  <a:solidFill>
                    <a:srgbClr val="000000"/>
                  </a:solidFill>
                  <a:latin typeface="HG丸ｺﾞｼｯｸM-PRO"/>
                  <a:ea typeface="HG丸ｺﾞｼｯｸM-PRO"/>
                </a:rPr>
                <a:t>アスト</a:t>
              </a:r>
            </a:p>
          </p:txBody>
        </p:sp>
        <p:sp>
          <p:nvSpPr>
            <p:cNvPr id="53" name="Text Box 48">
              <a:extLst>
                <a:ext uri="{FF2B5EF4-FFF2-40B4-BE49-F238E27FC236}">
                  <a16:creationId xmlns:a16="http://schemas.microsoft.com/office/drawing/2014/main" id="{CBD30C47-F1E8-4670-90C0-C7A33F80C557}"/>
                </a:ext>
              </a:extLst>
            </p:cNvPr>
            <p:cNvSpPr txBox="1">
              <a:spLocks noChangeArrowheads="1"/>
            </p:cNvSpPr>
            <p:nvPr/>
          </p:nvSpPr>
          <p:spPr bwMode="auto">
            <a:xfrm>
              <a:off x="4019550" y="1285875"/>
              <a:ext cx="228600" cy="647700"/>
            </a:xfrm>
            <a:prstGeom prst="rect">
              <a:avLst/>
            </a:prstGeom>
            <a:solidFill>
              <a:srgbClr val="FFFFFF"/>
            </a:solidFill>
            <a:ln w="9525">
              <a:solidFill>
                <a:srgbClr val="000000"/>
              </a:solidFill>
              <a:miter lim="800000"/>
              <a:headEnd/>
              <a:tailEnd/>
            </a:ln>
          </p:spPr>
          <p:txBody>
            <a:bodyPr vert="wordArtVertRtl"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b="0" i="0" u="none" strike="noStrike" baseline="0">
                  <a:solidFill>
                    <a:srgbClr val="000000"/>
                  </a:solidFill>
                  <a:latin typeface="HG丸ｺﾞｼｯｸM-PRO"/>
                  <a:ea typeface="HG丸ｺﾞｼｯｸM-PRO"/>
                </a:rPr>
                <a:t>豊郷駅</a:t>
              </a:r>
            </a:p>
          </p:txBody>
        </p:sp>
        <p:sp>
          <p:nvSpPr>
            <p:cNvPr id="54" name="Line 49">
              <a:extLst>
                <a:ext uri="{FF2B5EF4-FFF2-40B4-BE49-F238E27FC236}">
                  <a16:creationId xmlns:a16="http://schemas.microsoft.com/office/drawing/2014/main" id="{AF8D1297-3A82-4F51-B7B0-6BD3B52E4E4C}"/>
                </a:ext>
              </a:extLst>
            </p:cNvPr>
            <p:cNvSpPr>
              <a:spLocks noChangeShapeType="1"/>
            </p:cNvSpPr>
            <p:nvPr/>
          </p:nvSpPr>
          <p:spPr bwMode="auto">
            <a:xfrm flipH="1">
              <a:off x="2847975" y="2028825"/>
              <a:ext cx="1019175" cy="0"/>
            </a:xfrm>
            <a:prstGeom prst="line">
              <a:avLst/>
            </a:prstGeom>
            <a:noFill/>
            <a:ln w="28575">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 name="Line 50">
              <a:extLst>
                <a:ext uri="{FF2B5EF4-FFF2-40B4-BE49-F238E27FC236}">
                  <a16:creationId xmlns:a16="http://schemas.microsoft.com/office/drawing/2014/main" id="{A0604BDD-8FD3-405F-A50B-D3546033273E}"/>
                </a:ext>
              </a:extLst>
            </p:cNvPr>
            <p:cNvSpPr>
              <a:spLocks noChangeShapeType="1"/>
            </p:cNvSpPr>
            <p:nvPr/>
          </p:nvSpPr>
          <p:spPr bwMode="auto">
            <a:xfrm flipH="1" flipV="1">
              <a:off x="3419475" y="1543050"/>
              <a:ext cx="0" cy="485775"/>
            </a:xfrm>
            <a:prstGeom prst="line">
              <a:avLst/>
            </a:prstGeom>
            <a:noFill/>
            <a:ln w="28575">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6" name="Line 51">
              <a:extLst>
                <a:ext uri="{FF2B5EF4-FFF2-40B4-BE49-F238E27FC236}">
                  <a16:creationId xmlns:a16="http://schemas.microsoft.com/office/drawing/2014/main" id="{E6C4613E-2554-4969-B3C4-A20A8B1B000C}"/>
                </a:ext>
              </a:extLst>
            </p:cNvPr>
            <p:cNvSpPr>
              <a:spLocks noChangeShapeType="1"/>
            </p:cNvSpPr>
            <p:nvPr/>
          </p:nvSpPr>
          <p:spPr bwMode="auto">
            <a:xfrm flipV="1">
              <a:off x="3524250" y="809625"/>
              <a:ext cx="0" cy="733425"/>
            </a:xfrm>
            <a:prstGeom prst="line">
              <a:avLst/>
            </a:prstGeom>
            <a:noFill/>
            <a:ln w="38100">
              <a:solidFill>
                <a:srgbClr val="B2B2B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7" name="Text Box 52">
              <a:extLst>
                <a:ext uri="{FF2B5EF4-FFF2-40B4-BE49-F238E27FC236}">
                  <a16:creationId xmlns:a16="http://schemas.microsoft.com/office/drawing/2014/main" id="{942E7634-A2B1-4CF6-A8CC-09D07AD8E3D3}"/>
                </a:ext>
              </a:extLst>
            </p:cNvPr>
            <p:cNvSpPr txBox="1">
              <a:spLocks noChangeArrowheads="1"/>
            </p:cNvSpPr>
            <p:nvPr/>
          </p:nvSpPr>
          <p:spPr bwMode="auto">
            <a:xfrm>
              <a:off x="2952750" y="1600200"/>
              <a:ext cx="409575" cy="228600"/>
            </a:xfrm>
            <a:prstGeom prst="rect">
              <a:avLst/>
            </a:prstGeom>
            <a:solidFill>
              <a:srgbClr val="FFFFFF"/>
            </a:solidFill>
            <a:ln w="9525">
              <a:solidFill>
                <a:srgbClr val="000000"/>
              </a:solidFill>
              <a:miter lim="800000"/>
              <a:headEnd/>
              <a:tailEnd/>
            </a:ln>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700" b="0" i="0" u="none" strike="noStrike" baseline="0">
                  <a:solidFill>
                    <a:srgbClr val="000000"/>
                  </a:solidFill>
                  <a:latin typeface="HG丸ｺﾞｼｯｸM-PRO"/>
                  <a:ea typeface="HG丸ｺﾞｼｯｸM-PRO"/>
                </a:rPr>
                <a:t>滋賀銀行</a:t>
              </a:r>
            </a:p>
          </p:txBody>
        </p:sp>
        <p:sp>
          <p:nvSpPr>
            <p:cNvPr id="58" name="Text Box 53">
              <a:extLst>
                <a:ext uri="{FF2B5EF4-FFF2-40B4-BE49-F238E27FC236}">
                  <a16:creationId xmlns:a16="http://schemas.microsoft.com/office/drawing/2014/main" id="{B713693D-B49A-4A7D-97D3-04C694E50C18}"/>
                </a:ext>
              </a:extLst>
            </p:cNvPr>
            <p:cNvSpPr txBox="1">
              <a:spLocks noChangeArrowheads="1"/>
            </p:cNvSpPr>
            <p:nvPr/>
          </p:nvSpPr>
          <p:spPr bwMode="auto">
            <a:xfrm>
              <a:off x="1933575" y="2409825"/>
              <a:ext cx="571500" cy="238125"/>
            </a:xfrm>
            <a:prstGeom prst="rect">
              <a:avLst/>
            </a:prstGeom>
            <a:solidFill>
              <a:srgbClr val="FFFFFF"/>
            </a:solidFill>
            <a:ln w="9525">
              <a:solidFill>
                <a:srgbClr val="000000"/>
              </a:solidFill>
              <a:miter lim="800000"/>
              <a:headEnd/>
              <a:tailEnd/>
            </a:ln>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b="0" i="0" u="none" strike="noStrike" baseline="0" dirty="0" err="1">
                  <a:solidFill>
                    <a:srgbClr val="000000"/>
                  </a:solidFill>
                  <a:latin typeface="HG丸ｺﾞｼｯｸM-PRO"/>
                  <a:ea typeface="HG丸ｺﾞｼｯｸM-PRO"/>
                </a:rPr>
                <a:t>くら</a:t>
              </a:r>
              <a:r>
                <a:rPr lang="ja-JP" altLang="en-US" sz="900" b="0" i="0" u="none" strike="noStrike" baseline="0" dirty="0">
                  <a:solidFill>
                    <a:srgbClr val="000000"/>
                  </a:solidFill>
                  <a:latin typeface="HG丸ｺﾞｼｯｸM-PRO"/>
                  <a:ea typeface="HG丸ｺﾞｼｯｸM-PRO"/>
                </a:rPr>
                <a:t>寿司</a:t>
              </a:r>
            </a:p>
          </p:txBody>
        </p:sp>
        <p:sp>
          <p:nvSpPr>
            <p:cNvPr id="59" name="Text Box 54">
              <a:extLst>
                <a:ext uri="{FF2B5EF4-FFF2-40B4-BE49-F238E27FC236}">
                  <a16:creationId xmlns:a16="http://schemas.microsoft.com/office/drawing/2014/main" id="{43A85CFF-29FA-4855-A9F1-FD08A712C0C6}"/>
                </a:ext>
              </a:extLst>
            </p:cNvPr>
            <p:cNvSpPr txBox="1">
              <a:spLocks noChangeArrowheads="1"/>
            </p:cNvSpPr>
            <p:nvPr/>
          </p:nvSpPr>
          <p:spPr bwMode="auto">
            <a:xfrm>
              <a:off x="4838700" y="2181225"/>
              <a:ext cx="5715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900" b="0" i="0" u="none" strike="noStrike" baseline="0">
                  <a:solidFill>
                    <a:srgbClr val="000000"/>
                  </a:solidFill>
                  <a:latin typeface="HG丸ｺﾞｼｯｸM-PRO"/>
                  <a:ea typeface="HG丸ｺﾞｼｯｸM-PRO"/>
                </a:rPr>
                <a:t>雨降野</a:t>
              </a:r>
            </a:p>
          </p:txBody>
        </p:sp>
        <p:sp>
          <p:nvSpPr>
            <p:cNvPr id="60" name="Text Box 55">
              <a:extLst>
                <a:ext uri="{FF2B5EF4-FFF2-40B4-BE49-F238E27FC236}">
                  <a16:creationId xmlns:a16="http://schemas.microsoft.com/office/drawing/2014/main" id="{0E878EE4-EFA2-485C-910C-F16184CC9496}"/>
                </a:ext>
              </a:extLst>
            </p:cNvPr>
            <p:cNvSpPr txBox="1">
              <a:spLocks noChangeArrowheads="1"/>
            </p:cNvSpPr>
            <p:nvPr/>
          </p:nvSpPr>
          <p:spPr bwMode="auto">
            <a:xfrm>
              <a:off x="3562350" y="962025"/>
              <a:ext cx="371475" cy="485775"/>
            </a:xfrm>
            <a:prstGeom prst="rect">
              <a:avLst/>
            </a:prstGeom>
            <a:solidFill>
              <a:srgbClr val="FFFFFF"/>
            </a:solidFill>
            <a:ln w="9525">
              <a:solidFill>
                <a:srgbClr val="000000"/>
              </a:solidFill>
              <a:miter lim="800000"/>
              <a:headEnd/>
              <a:tailEnd/>
            </a:ln>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100"/>
                </a:lnSpc>
                <a:defRPr sz="1000"/>
              </a:pPr>
              <a:r>
                <a:rPr lang="ja-JP" altLang="en-US" sz="900" b="0" i="0" u="none" strike="noStrike" baseline="0">
                  <a:solidFill>
                    <a:srgbClr val="000000"/>
                  </a:solidFill>
                  <a:latin typeface="HG丸ｺﾞｼｯｸM-PRO"/>
                  <a:ea typeface="HG丸ｺﾞｼｯｸM-PRO"/>
                </a:rPr>
                <a:t>豊郷</a:t>
              </a:r>
            </a:p>
            <a:p>
              <a:pPr algn="ctr" rtl="0">
                <a:defRPr sz="1000"/>
              </a:pPr>
              <a:r>
                <a:rPr lang="ja-JP" altLang="en-US" sz="900" b="0" i="0" u="none" strike="noStrike" baseline="0">
                  <a:solidFill>
                    <a:srgbClr val="000000"/>
                  </a:solidFill>
                  <a:latin typeface="HG丸ｺﾞｼｯｸM-PRO"/>
                  <a:ea typeface="HG丸ｺﾞｼｯｸM-PRO"/>
                </a:rPr>
                <a:t>病院</a:t>
              </a:r>
            </a:p>
          </p:txBody>
        </p:sp>
        <p:pic>
          <p:nvPicPr>
            <p:cNvPr id="61" name="Picture 56" descr="上半分矢印[black]右">
              <a:extLst>
                <a:ext uri="{FF2B5EF4-FFF2-40B4-BE49-F238E27FC236}">
                  <a16:creationId xmlns:a16="http://schemas.microsoft.com/office/drawing/2014/main" id="{BBABD897-48A0-4086-B13D-F5E01ED6CD0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865251">
              <a:off x="2809875" y="1952625"/>
              <a:ext cx="266700" cy="161925"/>
            </a:xfrm>
            <a:prstGeom prst="rect">
              <a:avLst/>
            </a:prstGeom>
            <a:noFill/>
            <a:extLst>
              <a:ext uri="{909E8E84-426E-40DD-AFC4-6F175D3DCCD1}">
                <a14:hiddenFill xmlns:a14="http://schemas.microsoft.com/office/drawing/2010/main">
                  <a:solidFill>
                    <a:srgbClr val="FFFFFF"/>
                  </a:solidFill>
                </a14:hiddenFill>
              </a:ext>
            </a:extLst>
          </p:spPr>
        </p:pic>
        <p:sp>
          <p:nvSpPr>
            <p:cNvPr id="62" name="WordArt 57">
              <a:extLst>
                <a:ext uri="{FF2B5EF4-FFF2-40B4-BE49-F238E27FC236}">
                  <a16:creationId xmlns:a16="http://schemas.microsoft.com/office/drawing/2014/main" id="{70C41A03-26E9-468F-8977-47CCF95AC6BA}"/>
                </a:ext>
              </a:extLst>
            </p:cNvPr>
            <p:cNvSpPr>
              <a:spLocks noChangeArrowheads="1" noChangeShapeType="1" noTextEdit="1"/>
            </p:cNvSpPr>
            <p:nvPr/>
          </p:nvSpPr>
          <p:spPr bwMode="auto">
            <a:xfrm rot="1753770">
              <a:off x="2009775" y="1638300"/>
              <a:ext cx="847725" cy="142875"/>
            </a:xfrm>
            <a:prstGeom prst="rect">
              <a:avLst/>
            </a:prstGeom>
            <a:extLst>
              <a:ext uri="{AF507438-7753-43E0-B8FC-AC1667EBCBE1}">
                <a14:hiddenEffects xmlns:a14="http://schemas.microsoft.com/office/drawing/2010/main">
                  <a:effectLst/>
                </a14:hiddenEffects>
              </a:ext>
            </a:extLst>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900" kern="10" spc="0" dirty="0">
                  <a:ln w="9525">
                    <a:solidFill>
                      <a:srgbClr val="000000"/>
                    </a:solidFill>
                    <a:round/>
                    <a:headEnd/>
                    <a:tailEnd/>
                  </a:ln>
                  <a:solidFill>
                    <a:srgbClr val="FFFFFF"/>
                  </a:solidFill>
                  <a:effectLst/>
                  <a:latin typeface="HGP創英角ｺﾞｼｯｸUB"/>
                  <a:ea typeface="HGP創英角ｺﾞｼｯｸUB"/>
                </a:rPr>
                <a:t>ステップ</a:t>
              </a:r>
              <a:r>
                <a:rPr lang="ja-JP" altLang="en-US" sz="900" kern="10" spc="0" dirty="0" err="1">
                  <a:ln w="9525">
                    <a:solidFill>
                      <a:srgbClr val="000000"/>
                    </a:solidFill>
                    <a:round/>
                    <a:headEnd/>
                    <a:tailEnd/>
                  </a:ln>
                  <a:solidFill>
                    <a:srgbClr val="FFFFFF"/>
                  </a:solidFill>
                  <a:effectLst/>
                  <a:latin typeface="HGP創英角ｺﾞｼｯｸUB"/>
                  <a:ea typeface="HGP創英角ｺﾞｼｯｸUB"/>
                </a:rPr>
                <a:t>あッ</a:t>
              </a:r>
              <a:r>
                <a:rPr lang="ja-JP" altLang="en-US" sz="900" kern="10" spc="0" dirty="0">
                  <a:ln w="9525">
                    <a:solidFill>
                      <a:srgbClr val="000000"/>
                    </a:solidFill>
                    <a:round/>
                    <a:headEnd/>
                    <a:tailEnd/>
                  </a:ln>
                  <a:solidFill>
                    <a:srgbClr val="FFFFFF"/>
                  </a:solidFill>
                  <a:effectLst/>
                  <a:latin typeface="HGP創英角ｺﾞｼｯｸUB"/>
                  <a:ea typeface="HGP創英角ｺﾞｼｯｸUB"/>
                </a:rPr>
                <a:t>プ２１</a:t>
              </a:r>
            </a:p>
          </p:txBody>
        </p:sp>
        <p:sp>
          <p:nvSpPr>
            <p:cNvPr id="63" name="Text Box 58">
              <a:extLst>
                <a:ext uri="{FF2B5EF4-FFF2-40B4-BE49-F238E27FC236}">
                  <a16:creationId xmlns:a16="http://schemas.microsoft.com/office/drawing/2014/main" id="{D5A54B1E-8633-4C37-A552-E9241F079ECF}"/>
                </a:ext>
              </a:extLst>
            </p:cNvPr>
            <p:cNvSpPr txBox="1">
              <a:spLocks noChangeArrowheads="1"/>
            </p:cNvSpPr>
            <p:nvPr/>
          </p:nvSpPr>
          <p:spPr bwMode="auto">
            <a:xfrm>
              <a:off x="2924175" y="361950"/>
              <a:ext cx="428625" cy="371475"/>
            </a:xfrm>
            <a:prstGeom prst="rect">
              <a:avLst/>
            </a:prstGeom>
            <a:solidFill>
              <a:srgbClr val="FFFFFF"/>
            </a:solidFill>
            <a:ln w="9525">
              <a:solidFill>
                <a:srgbClr val="000000"/>
              </a:solidFill>
              <a:miter lim="800000"/>
              <a:headEnd/>
              <a:tailEnd/>
            </a:ln>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b="0" i="0" u="none" strike="noStrike" baseline="0">
                  <a:solidFill>
                    <a:srgbClr val="000000"/>
                  </a:solidFill>
                  <a:latin typeface="HG丸ｺﾞｼｯｸM-PRO"/>
                  <a:ea typeface="HG丸ｺﾞｼｯｸM-PRO"/>
                </a:rPr>
                <a:t>豊郷町</a:t>
              </a:r>
            </a:p>
            <a:p>
              <a:pPr algn="ctr" rtl="0">
                <a:defRPr sz="1000"/>
              </a:pPr>
              <a:r>
                <a:rPr lang="ja-JP" altLang="en-US" sz="900" b="0" i="0" u="none" strike="noStrike" baseline="0">
                  <a:solidFill>
                    <a:srgbClr val="000000"/>
                  </a:solidFill>
                  <a:latin typeface="HG丸ｺﾞｼｯｸM-PRO"/>
                  <a:ea typeface="HG丸ｺﾞｼｯｸM-PRO"/>
                </a:rPr>
                <a:t>役場</a:t>
              </a:r>
            </a:p>
          </p:txBody>
        </p:sp>
        <p:sp>
          <p:nvSpPr>
            <p:cNvPr id="64" name="AutoShape 59">
              <a:extLst>
                <a:ext uri="{FF2B5EF4-FFF2-40B4-BE49-F238E27FC236}">
                  <a16:creationId xmlns:a16="http://schemas.microsoft.com/office/drawing/2014/main" id="{2CA1D2A4-1024-4FA7-A4B8-E5A28EBCF3CE}"/>
                </a:ext>
              </a:extLst>
            </p:cNvPr>
            <p:cNvSpPr>
              <a:spLocks noChangeArrowheads="1"/>
            </p:cNvSpPr>
            <p:nvPr/>
          </p:nvSpPr>
          <p:spPr bwMode="auto">
            <a:xfrm>
              <a:off x="3057525" y="2076450"/>
              <a:ext cx="228600" cy="171450"/>
            </a:xfrm>
            <a:prstGeom prst="cube">
              <a:avLst>
                <a:gd name="adj" fmla="val 25000"/>
              </a:avLst>
            </a:prstGeom>
            <a:solidFill>
              <a:srgbClr val="FFFFFF"/>
            </a:solidFill>
            <a:ln w="9525">
              <a:solidFill>
                <a:srgbClr val="000000"/>
              </a:solidFill>
              <a:miter lim="800000"/>
              <a:headEnd/>
              <a:tailEnd/>
            </a:ln>
          </p:spPr>
          <p:txBody>
            <a:bodyPr/>
            <a:lstStyle/>
            <a:p>
              <a:endParaRPr lang="ja-JP" altLang="en-US"/>
            </a:p>
          </p:txBody>
        </p:sp>
        <p:sp>
          <p:nvSpPr>
            <p:cNvPr id="65" name="Text Box 53">
              <a:extLst>
                <a:ext uri="{FF2B5EF4-FFF2-40B4-BE49-F238E27FC236}">
                  <a16:creationId xmlns:a16="http://schemas.microsoft.com/office/drawing/2014/main" id="{FDB07C8D-D7E6-4C0F-ACC2-F0705396098C}"/>
                </a:ext>
              </a:extLst>
            </p:cNvPr>
            <p:cNvSpPr txBox="1">
              <a:spLocks noChangeArrowheads="1"/>
            </p:cNvSpPr>
            <p:nvPr/>
          </p:nvSpPr>
          <p:spPr bwMode="auto">
            <a:xfrm>
              <a:off x="1937445" y="1967458"/>
              <a:ext cx="648072" cy="238125"/>
            </a:xfrm>
            <a:prstGeom prst="rect">
              <a:avLst/>
            </a:prstGeom>
            <a:solidFill>
              <a:srgbClr val="FFFFFF"/>
            </a:solidFill>
            <a:ln w="9525">
              <a:solidFill>
                <a:srgbClr val="000000"/>
              </a:solidFill>
              <a:miter lim="800000"/>
              <a:headEnd/>
              <a:tailEnd/>
            </a:ln>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900" dirty="0">
                  <a:solidFill>
                    <a:srgbClr val="000000"/>
                  </a:solidFill>
                  <a:latin typeface="HG丸ｺﾞｼｯｸM-PRO"/>
                  <a:ea typeface="HG丸ｺﾞｼｯｸM-PRO"/>
                </a:rPr>
                <a:t>ﾏｸﾄﾞﾅﾙﾄﾞ</a:t>
              </a:r>
              <a:endParaRPr lang="ja-JP" altLang="en-US" sz="900" b="0" i="0" u="none" strike="noStrike" baseline="0" dirty="0">
                <a:solidFill>
                  <a:srgbClr val="000000"/>
                </a:solidFill>
                <a:latin typeface="HG丸ｺﾞｼｯｸM-PRO"/>
                <a:ea typeface="HG丸ｺﾞｼｯｸM-PRO"/>
              </a:endParaRPr>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3596</TotalTime>
  <Words>136</Words>
  <Application>Microsoft Office PowerPoint</Application>
  <PresentationFormat>A4 210 x 297 mm</PresentationFormat>
  <Paragraphs>70</Paragraphs>
  <Slides>2</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07やさしさゴシック手書き</vt:lpstr>
      <vt:lpstr>HGPｺﾞｼｯｸM</vt:lpstr>
      <vt:lpstr>HGP教科書体</vt:lpstr>
      <vt:lpstr>HGP創英角ｺﾞｼｯｸUB</vt:lpstr>
      <vt:lpstr>HG丸ｺﾞｼｯｸM-PRO</vt:lpstr>
      <vt:lpstr>UD デジタル 教科書体 NK-B</vt:lpstr>
      <vt:lpstr>UD デジタル 教科書体 NK-R</vt:lpstr>
      <vt:lpstr>UD デジタル 教科書体 NP-B</vt:lpstr>
      <vt:lpstr>UD デジタル 教科書体 NP-R</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st21</dc:creator>
  <cp:lastModifiedBy>st201806231</cp:lastModifiedBy>
  <cp:revision>263</cp:revision>
  <cp:lastPrinted>2019-09-18T03:28:23Z</cp:lastPrinted>
  <dcterms:created xsi:type="dcterms:W3CDTF">2013-11-20T00:49:03Z</dcterms:created>
  <dcterms:modified xsi:type="dcterms:W3CDTF">2019-09-18T03:28:55Z</dcterms:modified>
</cp:coreProperties>
</file>