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1" r:id="rId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showGuides="1">
      <p:cViewPr varScale="1">
        <p:scale>
          <a:sx n="116" d="100"/>
          <a:sy n="116" d="100"/>
        </p:scale>
        <p:origin x="86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1AFC1-D848-7E3B-1B48-F3EB284E569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D9C92AF-E261-68A5-BAD7-F1BC59B79E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44DD731-3A4A-0CE8-86AE-2C9DEECEC96D}"/>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C0D9760D-E723-A319-ED30-430BAACCA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CF8346-F8A4-1B32-04DE-8B1A35B7C18C}"/>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11286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12FAD7-B37A-D673-F746-F4C9590CD45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826CCD-4442-A349-FC88-0CB27EB86C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3BB754-C9C3-DC3E-0EC9-6995F47D8A51}"/>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514E85B4-C2FB-7B68-FB57-FA5E2E3078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C68129-2AEB-FB6A-CCC8-4884DDF742E6}"/>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304156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B9239A9-4493-E91B-6CF3-CDFB8938D1E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827BF6-E876-D786-53C0-2BBF2C26901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CCAD0-A2AE-61C4-F997-594B768528C5}"/>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F5681038-95C8-6102-2AB8-92B3CE4A6E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74C5C4-B3E9-EC94-5A80-2762CBEA7F83}"/>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269053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2BA48-12A6-EC5E-FB60-30072B2E41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CED7F3-4BA9-2636-17D1-B5805E3676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E1A181-1853-2FC6-0007-87BECE01F92B}"/>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243CD814-4570-1951-CC49-CCB7B98B98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4FC1D7-C5B2-9FE7-FE36-9EA72CC4B3C6}"/>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34634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10333-31AB-5FCB-0098-026DA1D6F73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11F42E-7400-050A-6D96-3AB2D5EE58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AC6AF0F-28DD-453C-8377-60E94FF5F204}"/>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930BDD71-A370-D2B5-B8A4-BEFA16BAF8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E8F757-DC20-B090-4635-DF001306E121}"/>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4080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DBA0F5-2DE7-9E98-67B4-A054744FD9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B7E8BE9-FB90-B65C-B275-CA929B07BBA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B05656-AC35-B195-A9E3-F016E6253C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355A56-8267-55E1-B18D-454FEE64DC32}"/>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518425CC-C6F0-9EFC-D828-EA92CF5C8E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96DE7E-81BE-88B6-BB51-1F0CC1F51990}"/>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205715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8DE7B4-CC5F-C076-A539-7CD02A2CD5F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2BACCB-E245-C9AC-62D3-A0AF8A78E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BFE3AA-618A-AFB4-5EB9-72F72D539E4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9A04609-5DDF-1255-ECBD-D395FC3EC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6A7860D-B3B5-1BF7-6951-9DB8FC720C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80B7498-4118-88EB-5337-0BAF085604EE}"/>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8" name="フッター プレースホルダー 7">
            <a:extLst>
              <a:ext uri="{FF2B5EF4-FFF2-40B4-BE49-F238E27FC236}">
                <a16:creationId xmlns:a16="http://schemas.microsoft.com/office/drawing/2014/main" id="{3015FAC8-1385-DCCA-179D-E44BBC4F67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9B9430-C7A7-CA8E-F939-A7AAB1F4E0D1}"/>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422688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8E76F-714A-CB87-445F-CB9B602DA6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5019C0D-147C-9875-3F35-678A197C9301}"/>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4" name="フッター プレースホルダー 3">
            <a:extLst>
              <a:ext uri="{FF2B5EF4-FFF2-40B4-BE49-F238E27FC236}">
                <a16:creationId xmlns:a16="http://schemas.microsoft.com/office/drawing/2014/main" id="{00822F7E-A9D4-C1AB-E8FA-70B961B6324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9EC3DC3-B140-6A22-ECFC-5BC60E083A56}"/>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370102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F20F5B-8F63-DDC3-3234-2645822FB17B}"/>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3" name="フッター プレースホルダー 2">
            <a:extLst>
              <a:ext uri="{FF2B5EF4-FFF2-40B4-BE49-F238E27FC236}">
                <a16:creationId xmlns:a16="http://schemas.microsoft.com/office/drawing/2014/main" id="{8C76FEDB-FB3D-53C7-2AE3-FE0F45ABF8F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5C7DFBB-8467-FE6B-1D6A-7775B2F554B9}"/>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23216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689A87-AB89-D3A2-FB00-BECC197C83C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0603FF-328F-A5E3-579D-68203655C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0B2D096-8744-9824-DA32-10774249F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EE5F08-BF80-F0A5-BCBF-3A7F8510B82E}"/>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0057C857-4CD4-32A3-E565-0071DF2BEE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1ABC6E-1548-EED4-A6C9-891F8A97DCDB}"/>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423772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E9A48-4224-CB4E-65B6-81FB80D083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04F59D-7C7A-9958-A762-E1F4E01C08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B7B5258-4BF3-F386-9765-778FFBD4A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62AC2DB-EF61-453E-B626-6506478B5C05}"/>
              </a:ext>
            </a:extLst>
          </p:cNvPr>
          <p:cNvSpPr>
            <a:spLocks noGrp="1"/>
          </p:cNvSpPr>
          <p:nvPr>
            <p:ph type="dt" sz="half" idx="10"/>
          </p:nvPr>
        </p:nvSpPr>
        <p:spPr/>
        <p:txBody>
          <a:bodyPr/>
          <a:lstStyle/>
          <a:p>
            <a:fld id="{ED7688EB-C2B3-434C-BBB6-C85726BB1CDB}" type="datetimeFigureOut">
              <a:rPr kumimoji="1" lang="ja-JP" altLang="en-US" smtClean="0"/>
              <a:t>2024/12/20</a:t>
            </a:fld>
            <a:endParaRPr kumimoji="1" lang="ja-JP" altLang="en-US"/>
          </a:p>
        </p:txBody>
      </p:sp>
      <p:sp>
        <p:nvSpPr>
          <p:cNvPr id="6" name="フッター プレースホルダー 5">
            <a:extLst>
              <a:ext uri="{FF2B5EF4-FFF2-40B4-BE49-F238E27FC236}">
                <a16:creationId xmlns:a16="http://schemas.microsoft.com/office/drawing/2014/main" id="{BC3CEFF2-1AB2-4474-857D-911FB3942E0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6712E-22E7-5D0E-F2D0-75F679BC2A32}"/>
              </a:ext>
            </a:extLst>
          </p:cNvPr>
          <p:cNvSpPr>
            <a:spLocks noGrp="1"/>
          </p:cNvSpPr>
          <p:nvPr>
            <p:ph type="sldNum" sz="quarter" idx="12"/>
          </p:nvPr>
        </p:nvSpPr>
        <p:spPr/>
        <p:txBody>
          <a:body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157113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5A9FCBD-9B0C-85A0-F537-22C3B4102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CE1FB8-D5F7-A539-243D-EE96438D2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D1DD3-4571-D6C5-AF69-C358DEA7A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7688EB-C2B3-434C-BBB6-C85726BB1CDB}" type="datetimeFigureOut">
              <a:rPr kumimoji="1" lang="ja-JP" altLang="en-US" smtClean="0"/>
              <a:t>2024/12/20</a:t>
            </a:fld>
            <a:endParaRPr kumimoji="1" lang="ja-JP" altLang="en-US"/>
          </a:p>
        </p:txBody>
      </p:sp>
      <p:sp>
        <p:nvSpPr>
          <p:cNvPr id="5" name="フッター プレースホルダー 4">
            <a:extLst>
              <a:ext uri="{FF2B5EF4-FFF2-40B4-BE49-F238E27FC236}">
                <a16:creationId xmlns:a16="http://schemas.microsoft.com/office/drawing/2014/main" id="{59FC231F-FB73-3507-0306-4270A9470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4BDB9C0-43E2-3811-1EB7-DB9E003F1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80041B-752B-0D44-8AD2-5A5D99516782}" type="slidenum">
              <a:rPr kumimoji="1" lang="ja-JP" altLang="en-US" smtClean="0"/>
              <a:t>‹#›</a:t>
            </a:fld>
            <a:endParaRPr kumimoji="1" lang="ja-JP" altLang="en-US"/>
          </a:p>
        </p:txBody>
      </p:sp>
    </p:spTree>
    <p:extLst>
      <p:ext uri="{BB962C8B-B14F-4D97-AF65-F5344CB8AC3E}">
        <p14:creationId xmlns:p14="http://schemas.microsoft.com/office/powerpoint/2010/main" val="422587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CB1B-3C83-1DCF-CA08-6D46014321C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0FBC68F-D125-A135-DB43-9D6DF7BAF8BB}"/>
              </a:ext>
            </a:extLst>
          </p:cNvPr>
          <p:cNvSpPr txBox="1">
            <a:spLocks noGrp="1" noRot="1" noMove="1" noResize="1" noEditPoints="1" noAdjustHandles="1" noChangeArrowheads="1" noChangeShapeType="1"/>
          </p:cNvSpPr>
          <p:nvPr/>
        </p:nvSpPr>
        <p:spPr>
          <a:xfrm>
            <a:off x="1702338" y="713086"/>
            <a:ext cx="200841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作った経緯</a:t>
            </a:r>
            <a:endPar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AEC996A-3347-B488-A32C-97C12B6E417E}"/>
              </a:ext>
            </a:extLst>
          </p:cNvPr>
          <p:cNvSpPr txBox="1">
            <a:spLocks noGrp="1" noRot="1" noMove="1" noResize="1" noEditPoints="1" noAdjustHandles="1" noChangeArrowheads="1" noChangeShapeType="1"/>
          </p:cNvSpPr>
          <p:nvPr/>
        </p:nvSpPr>
        <p:spPr>
          <a:xfrm>
            <a:off x="6885467" y="713086"/>
            <a:ext cx="169817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患者様の</a:t>
            </a: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声</a:t>
            </a:r>
          </a:p>
        </p:txBody>
      </p:sp>
      <p:sp>
        <p:nvSpPr>
          <p:cNvPr id="4" name="テキスト ボックス 3">
            <a:extLst>
              <a:ext uri="{FF2B5EF4-FFF2-40B4-BE49-F238E27FC236}">
                <a16:creationId xmlns:a16="http://schemas.microsoft.com/office/drawing/2014/main" id="{0E61BF28-BF27-2A36-60AF-F9D3A44FF956}"/>
              </a:ext>
            </a:extLst>
          </p:cNvPr>
          <p:cNvSpPr txBox="1">
            <a:spLocks noGrp="1" noRot="1" noMove="1" noResize="1" noEditPoints="1" noAdjustHandles="1" noChangeArrowheads="1" noChangeShapeType="1"/>
          </p:cNvSpPr>
          <p:nvPr/>
        </p:nvSpPr>
        <p:spPr>
          <a:xfrm>
            <a:off x="6885465" y="3805892"/>
            <a:ext cx="169817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写</a:t>
            </a:r>
            <a:r>
              <a:rPr kumimoji="0"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真</a:t>
            </a: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4E6E4350-A720-382D-50D4-678549452B84}"/>
              </a:ext>
            </a:extLst>
          </p:cNvPr>
          <p:cNvSpPr txBox="1">
            <a:spLocks noGrp="1" noRot="1" noMove="1" noResize="1" noEditPoints="1" noAdjustHandles="1" noChangeArrowheads="1" noChangeShapeType="1"/>
          </p:cNvSpPr>
          <p:nvPr/>
        </p:nvSpPr>
        <p:spPr>
          <a:xfrm>
            <a:off x="1702338" y="3805892"/>
            <a:ext cx="200841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工夫ポイント</a:t>
            </a:r>
          </a:p>
        </p:txBody>
      </p:sp>
      <p:sp>
        <p:nvSpPr>
          <p:cNvPr id="7" name="四角形: 角を丸くする 6">
            <a:extLst>
              <a:ext uri="{FF2B5EF4-FFF2-40B4-BE49-F238E27FC236}">
                <a16:creationId xmlns:a16="http://schemas.microsoft.com/office/drawing/2014/main" id="{EB262A84-6652-4FD2-086F-E15DAD5C2D4F}"/>
              </a:ext>
            </a:extLst>
          </p:cNvPr>
          <p:cNvSpPr>
            <a:spLocks noGrp="1" noRot="1" noMove="1" noResize="1" noEditPoints="1" noAdjustHandles="1" noChangeArrowheads="1" noChangeShapeType="1"/>
          </p:cNvSpPr>
          <p:nvPr/>
        </p:nvSpPr>
        <p:spPr>
          <a:xfrm>
            <a:off x="1702338" y="1145325"/>
            <a:ext cx="4949683" cy="258770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002060"/>
              </a:solidFill>
              <a:effectLst/>
              <a:uLnTx/>
              <a:uFillTx/>
              <a:latin typeface="Franklin Gothic Book" panose="020B0503020102020204"/>
              <a:ea typeface="メイリオ" panose="020B0604030504040204" pitchFamily="50" charset="-128"/>
              <a:cs typeface="+mn-cs"/>
            </a:endParaRPr>
          </a:p>
        </p:txBody>
      </p:sp>
      <p:sp>
        <p:nvSpPr>
          <p:cNvPr id="8" name="四角形: 角を丸くする 7">
            <a:extLst>
              <a:ext uri="{FF2B5EF4-FFF2-40B4-BE49-F238E27FC236}">
                <a16:creationId xmlns:a16="http://schemas.microsoft.com/office/drawing/2014/main" id="{DFC13A95-5C7F-3B47-B4D9-C32FA60947D7}"/>
              </a:ext>
            </a:extLst>
          </p:cNvPr>
          <p:cNvSpPr>
            <a:spLocks noGrp="1" noRot="1" noMove="1" noResize="1" noEditPoints="1" noAdjustHandles="1" noChangeArrowheads="1" noChangeShapeType="1"/>
          </p:cNvSpPr>
          <p:nvPr/>
        </p:nvSpPr>
        <p:spPr>
          <a:xfrm>
            <a:off x="6885465" y="1174076"/>
            <a:ext cx="4949683" cy="2587709"/>
          </a:xfrm>
          <a:prstGeom prst="roundRect">
            <a:avLst/>
          </a:prstGeom>
          <a:solidFill>
            <a:schemeClr val="accent4">
              <a:lumMod val="20000"/>
              <a:lumOff val="80000"/>
            </a:schemeClr>
          </a:solidFill>
          <a:ln>
            <a:solidFill>
              <a:srgbClr val="FFC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endParaRPr>
          </a:p>
        </p:txBody>
      </p:sp>
      <p:sp>
        <p:nvSpPr>
          <p:cNvPr id="9" name="四角形: 角を丸くする 8">
            <a:extLst>
              <a:ext uri="{FF2B5EF4-FFF2-40B4-BE49-F238E27FC236}">
                <a16:creationId xmlns:a16="http://schemas.microsoft.com/office/drawing/2014/main" id="{F6DF3496-5641-6051-7294-AADB5DDA7458}"/>
              </a:ext>
            </a:extLst>
          </p:cNvPr>
          <p:cNvSpPr>
            <a:spLocks noGrp="1" noRot="1" noMove="1" noResize="1" noEditPoints="1" noAdjustHandles="1" noChangeArrowheads="1" noChangeShapeType="1"/>
          </p:cNvSpPr>
          <p:nvPr/>
        </p:nvSpPr>
        <p:spPr>
          <a:xfrm>
            <a:off x="1702337" y="4251669"/>
            <a:ext cx="4949683" cy="258770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1547DD48-F99F-5FD3-E63C-490909EACBE4}"/>
              </a:ext>
            </a:extLst>
          </p:cNvPr>
          <p:cNvSpPr txBox="1"/>
          <p:nvPr/>
        </p:nvSpPr>
        <p:spPr>
          <a:xfrm>
            <a:off x="699843" y="325883"/>
            <a:ext cx="615553" cy="6206233"/>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自助具紹介　</a:t>
            </a:r>
            <a:r>
              <a:rPr kumimoji="1" lang="ja-JP" altLang="en-US" sz="28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名前：　</a:t>
            </a:r>
            <a:endPar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FF7DEAB4-162F-9F50-0839-0DE3B269F8B9}"/>
              </a:ext>
            </a:extLst>
          </p:cNvPr>
          <p:cNvSpPr txBox="1">
            <a:spLocks noGrp="1" noRot="1" noMove="1" noResize="1" noEditPoints="1" noAdjustHandles="1" noChangeArrowheads="1" noChangeShapeType="1"/>
          </p:cNvSpPr>
          <p:nvPr/>
        </p:nvSpPr>
        <p:spPr>
          <a:xfrm>
            <a:off x="1704882" y="87582"/>
            <a:ext cx="4949683" cy="584775"/>
          </a:xfrm>
          <a:prstGeom prst="rect">
            <a:avLst/>
          </a:prstGeom>
          <a:ln>
            <a:solidFill>
              <a:schemeClr val="tx1"/>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疾患：</a:t>
            </a:r>
          </a:p>
        </p:txBody>
      </p:sp>
      <p:sp>
        <p:nvSpPr>
          <p:cNvPr id="14" name="テキスト ボックス 13">
            <a:extLst>
              <a:ext uri="{FF2B5EF4-FFF2-40B4-BE49-F238E27FC236}">
                <a16:creationId xmlns:a16="http://schemas.microsoft.com/office/drawing/2014/main" id="{C96363B7-31E8-BD15-2925-0D3F8CF28FE1}"/>
              </a:ext>
            </a:extLst>
          </p:cNvPr>
          <p:cNvSpPr txBox="1">
            <a:spLocks noGrp="1" noRot="1" noMove="1" noResize="1" noEditPoints="1" noAdjustHandles="1" noChangeArrowheads="1" noChangeShapeType="1"/>
          </p:cNvSpPr>
          <p:nvPr/>
        </p:nvSpPr>
        <p:spPr>
          <a:xfrm>
            <a:off x="6885467" y="87582"/>
            <a:ext cx="4949683" cy="584775"/>
          </a:xfrm>
          <a:prstGeom prst="rect">
            <a:avLst/>
          </a:prstGeom>
          <a:ln>
            <a:solidFill>
              <a:schemeClr val="tx1"/>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障害像：</a:t>
            </a:r>
            <a:endParaRPr kumimoji="0"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302AE7AE-9A96-6968-9785-39C858A151AF}"/>
              </a:ext>
            </a:extLst>
          </p:cNvPr>
          <p:cNvSpPr/>
          <p:nvPr/>
        </p:nvSpPr>
        <p:spPr>
          <a:xfrm>
            <a:off x="6885465" y="4251669"/>
            <a:ext cx="4949683" cy="2587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写真を添付</a:t>
            </a:r>
          </a:p>
        </p:txBody>
      </p:sp>
    </p:spTree>
    <p:extLst>
      <p:ext uri="{BB962C8B-B14F-4D97-AF65-F5344CB8AC3E}">
        <p14:creationId xmlns:p14="http://schemas.microsoft.com/office/powerpoint/2010/main" val="169587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922A-BBC8-674B-9EE2-44EDD64FACA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01526B8-504D-C9F9-F829-E6DC003E86EC}"/>
              </a:ext>
            </a:extLst>
          </p:cNvPr>
          <p:cNvSpPr txBox="1"/>
          <p:nvPr/>
        </p:nvSpPr>
        <p:spPr>
          <a:xfrm>
            <a:off x="1702338" y="713086"/>
            <a:ext cx="200841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作った経緯</a:t>
            </a:r>
            <a:endPar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97E3B40-0E88-0144-109B-C255696E0B5C}"/>
              </a:ext>
            </a:extLst>
          </p:cNvPr>
          <p:cNvSpPr txBox="1"/>
          <p:nvPr/>
        </p:nvSpPr>
        <p:spPr>
          <a:xfrm>
            <a:off x="6885467" y="713086"/>
            <a:ext cx="169817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患者様の</a:t>
            </a: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声</a:t>
            </a:r>
          </a:p>
        </p:txBody>
      </p:sp>
      <p:sp>
        <p:nvSpPr>
          <p:cNvPr id="4" name="テキスト ボックス 3">
            <a:extLst>
              <a:ext uri="{FF2B5EF4-FFF2-40B4-BE49-F238E27FC236}">
                <a16:creationId xmlns:a16="http://schemas.microsoft.com/office/drawing/2014/main" id="{C5AD3F80-50F7-5810-4656-408622A6FB1D}"/>
              </a:ext>
            </a:extLst>
          </p:cNvPr>
          <p:cNvSpPr txBox="1"/>
          <p:nvPr/>
        </p:nvSpPr>
        <p:spPr>
          <a:xfrm>
            <a:off x="6885465" y="3805892"/>
            <a:ext cx="1698174"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写</a:t>
            </a:r>
            <a:r>
              <a:rPr kumimoji="0" lang="en-US" altLang="ja-JP" sz="2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真</a:t>
            </a:r>
            <a:r>
              <a:rPr kumimoji="0" lang="ja-JP" altLang="en-US"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　</a:t>
            </a:r>
            <a:endPar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7D7E08BB-5705-6033-9A12-A5246821C535}"/>
              </a:ext>
            </a:extLst>
          </p:cNvPr>
          <p:cNvSpPr txBox="1"/>
          <p:nvPr/>
        </p:nvSpPr>
        <p:spPr>
          <a:xfrm>
            <a:off x="1702338" y="3805892"/>
            <a:ext cx="2008415"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20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工夫ポイント</a:t>
            </a:r>
          </a:p>
        </p:txBody>
      </p:sp>
      <p:sp>
        <p:nvSpPr>
          <p:cNvPr id="7" name="四角形: 角を丸くする 6">
            <a:extLst>
              <a:ext uri="{FF2B5EF4-FFF2-40B4-BE49-F238E27FC236}">
                <a16:creationId xmlns:a16="http://schemas.microsoft.com/office/drawing/2014/main" id="{FFA41C21-CE80-F308-C19A-6455F5E007A8}"/>
              </a:ext>
            </a:extLst>
          </p:cNvPr>
          <p:cNvSpPr/>
          <p:nvPr/>
        </p:nvSpPr>
        <p:spPr>
          <a:xfrm>
            <a:off x="1702338" y="1145325"/>
            <a:ext cx="4949683" cy="2587709"/>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Franklin Gothic Book" panose="020B0503020102020204"/>
                <a:ea typeface="メイリオ" panose="020B0604030504040204" pitchFamily="50" charset="-128"/>
                <a:cs typeface="+mn-cs"/>
              </a:rPr>
              <a:t>右手が麻痺でぶらぶらで寝ているときに体で下敷きになっていたり、車いすに移るときにぶつけたりと危ないことがありました。はじめは市販のアームスリングを使用していましたが数が少なくずっと借りることはできなかったため作りました。</a:t>
            </a:r>
          </a:p>
        </p:txBody>
      </p:sp>
      <p:sp>
        <p:nvSpPr>
          <p:cNvPr id="8" name="四角形: 角を丸くする 7">
            <a:extLst>
              <a:ext uri="{FF2B5EF4-FFF2-40B4-BE49-F238E27FC236}">
                <a16:creationId xmlns:a16="http://schemas.microsoft.com/office/drawing/2014/main" id="{85E2492B-5E8E-501A-3725-41313E42615F}"/>
              </a:ext>
            </a:extLst>
          </p:cNvPr>
          <p:cNvSpPr/>
          <p:nvPr/>
        </p:nvSpPr>
        <p:spPr>
          <a:xfrm>
            <a:off x="6885465" y="1174076"/>
            <a:ext cx="4949683" cy="2587709"/>
          </a:xfrm>
          <a:prstGeom prst="roundRect">
            <a:avLst/>
          </a:prstGeom>
          <a:solidFill>
            <a:schemeClr val="accent4">
              <a:lumMod val="20000"/>
              <a:lumOff val="80000"/>
            </a:schemeClr>
          </a:solidFill>
          <a:ln>
            <a:solidFill>
              <a:srgbClr val="FFC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「作ってくれたの？！」</a:t>
            </a:r>
            <a:endParaRPr kumimoji="1" lang="en-US" altLang="ja-JP" sz="2000" b="0" i="0" u="none" strike="noStrike" kern="1200" cap="none" spc="0" normalizeH="0" baseline="0" noProof="0" dirty="0">
              <a:ln>
                <a:noFill/>
              </a:ln>
              <a:solidFill>
                <a:srgbClr val="002060"/>
              </a:solidFill>
              <a:effectLst/>
              <a:uLnTx/>
              <a:uFillTx/>
              <a:latin typeface="Franklin Gothic Book" panose="020B05030201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「ありがとううれしいわ。」</a:t>
            </a:r>
            <a:endParaRPr kumimoji="1" lang="en-US" altLang="ja-JP" sz="2000" b="0" i="0" u="none" strike="noStrike" kern="1200" cap="none" spc="0" normalizeH="0" baseline="0" noProof="0" dirty="0">
              <a:ln>
                <a:noFill/>
              </a:ln>
              <a:solidFill>
                <a:srgbClr val="002060"/>
              </a:solidFill>
              <a:effectLst/>
              <a:uLnTx/>
              <a:uFillTx/>
              <a:latin typeface="Franklin Gothic Book" panose="020B05030201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「首も痛くない。」</a:t>
            </a:r>
            <a:endParaRPr kumimoji="0" lang="en-US" altLang="ja-JP" sz="2000" b="0" i="0" u="none" strike="noStrike" kern="1200" cap="none" spc="0" normalizeH="0" baseline="0" noProof="0" dirty="0">
              <a:ln>
                <a:noFill/>
              </a:ln>
              <a:solidFill>
                <a:srgbClr val="002060"/>
              </a:solidFill>
              <a:effectLst/>
              <a:uLnTx/>
              <a:uFillTx/>
              <a:latin typeface="Franklin Gothic Book" panose="020B05030201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「これで落ちないね。」</a:t>
            </a:r>
          </a:p>
        </p:txBody>
      </p:sp>
      <p:sp>
        <p:nvSpPr>
          <p:cNvPr id="9" name="四角形: 角を丸くする 8">
            <a:extLst>
              <a:ext uri="{FF2B5EF4-FFF2-40B4-BE49-F238E27FC236}">
                <a16:creationId xmlns:a16="http://schemas.microsoft.com/office/drawing/2014/main" id="{95289DBA-87DD-E8A3-5DA0-7FAF3412A35B}"/>
              </a:ext>
            </a:extLst>
          </p:cNvPr>
          <p:cNvSpPr/>
          <p:nvPr/>
        </p:nvSpPr>
        <p:spPr>
          <a:xfrm>
            <a:off x="1702337" y="4251669"/>
            <a:ext cx="4949683" cy="258770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生地をタオルにして柔らかくしました。</a:t>
            </a:r>
            <a:endParaRPr kumimoji="0" lang="en-US" altLang="ja-JP"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rgbClr val="002060"/>
                </a:solidFill>
                <a:effectLst/>
                <a:uLnTx/>
                <a:uFillTx/>
                <a:latin typeface="Franklin Gothic Book" panose="020B0503020102020204"/>
                <a:ea typeface="メイリオ" panose="020B0604030504040204" pitchFamily="50" charset="-128"/>
                <a:cs typeface="+mn-cs"/>
              </a:rPr>
              <a:t>自分でも前か後ろをわかる様にボタンを付けました。</a:t>
            </a:r>
          </a:p>
        </p:txBody>
      </p:sp>
      <p:sp>
        <p:nvSpPr>
          <p:cNvPr id="10" name="テキスト ボックス 9">
            <a:extLst>
              <a:ext uri="{FF2B5EF4-FFF2-40B4-BE49-F238E27FC236}">
                <a16:creationId xmlns:a16="http://schemas.microsoft.com/office/drawing/2014/main" id="{2B199AA6-7C8F-D20A-8D2D-678DA5D9ABF5}"/>
              </a:ext>
            </a:extLst>
          </p:cNvPr>
          <p:cNvSpPr txBox="1"/>
          <p:nvPr/>
        </p:nvSpPr>
        <p:spPr>
          <a:xfrm>
            <a:off x="699843" y="325883"/>
            <a:ext cx="615553" cy="6206233"/>
          </a:xfrm>
          <a:prstGeom prst="rect">
            <a:avLst/>
          </a:prstGeom>
        </p:spPr>
        <p:style>
          <a:lnRef idx="2">
            <a:schemeClr val="accent5"/>
          </a:lnRef>
          <a:fillRef idx="1">
            <a:schemeClr val="lt1"/>
          </a:fillRef>
          <a:effectRef idx="0">
            <a:schemeClr val="accent5"/>
          </a:effectRef>
          <a:fontRef idx="minor">
            <a:schemeClr val="dk1"/>
          </a:fontRef>
        </p:style>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rPr>
              <a:t>自助具紹介　名前</a:t>
            </a:r>
            <a:r>
              <a:rPr kumimoji="1" lang="ja-JP" altLang="en-US" sz="28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：アームスリング　</a:t>
            </a:r>
            <a:endParaRPr kumimoji="1" lang="ja-JP" altLang="en-US" sz="2800" b="0" i="0" u="none" strike="noStrike" kern="1200" cap="none" spc="0" normalizeH="0" baseline="0" noProof="0" dirty="0">
              <a:ln>
                <a:noFill/>
              </a:ln>
              <a:solidFill>
                <a:prstClr val="black"/>
              </a:solidFill>
              <a:effectLst/>
              <a:uLnTx/>
              <a:uFillTx/>
              <a:latin typeface="Franklin Gothic Book" panose="020B050302010202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DD0D6261-7388-0531-7247-02F224E2EC80}"/>
              </a:ext>
            </a:extLst>
          </p:cNvPr>
          <p:cNvSpPr txBox="1"/>
          <p:nvPr/>
        </p:nvSpPr>
        <p:spPr>
          <a:xfrm>
            <a:off x="1704882" y="87582"/>
            <a:ext cx="4949683" cy="584775"/>
          </a:xfrm>
          <a:prstGeom prst="rect">
            <a:avLst/>
          </a:prstGeom>
          <a:ln>
            <a:solidFill>
              <a:schemeClr val="tx1"/>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疾患：左被殻出血　</a:t>
            </a:r>
          </a:p>
        </p:txBody>
      </p:sp>
      <p:sp>
        <p:nvSpPr>
          <p:cNvPr id="14" name="テキスト ボックス 13">
            <a:extLst>
              <a:ext uri="{FF2B5EF4-FFF2-40B4-BE49-F238E27FC236}">
                <a16:creationId xmlns:a16="http://schemas.microsoft.com/office/drawing/2014/main" id="{8CE96FC9-0F89-4231-2300-7D45DD0599B4}"/>
              </a:ext>
            </a:extLst>
          </p:cNvPr>
          <p:cNvSpPr txBox="1"/>
          <p:nvPr/>
        </p:nvSpPr>
        <p:spPr>
          <a:xfrm>
            <a:off x="6885467" y="87582"/>
            <a:ext cx="4949683" cy="584775"/>
          </a:xfrm>
          <a:prstGeom prst="rect">
            <a:avLst/>
          </a:prstGeom>
          <a:ln>
            <a:solidFill>
              <a:schemeClr val="tx1"/>
            </a:solidFill>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rPr>
              <a:t>障害像：右片麻痺</a:t>
            </a:r>
            <a:endParaRPr kumimoji="0" lang="ja-JP" altLang="en-US" sz="3200" b="0" i="0" u="none" strike="noStrike" kern="1200" cap="none" spc="0" normalizeH="0" baseline="0" noProof="0">
              <a:ln>
                <a:noFill/>
              </a:ln>
              <a:solidFill>
                <a:prstClr val="black"/>
              </a:solidFill>
              <a:effectLst/>
              <a:uLnTx/>
              <a:uFillTx/>
              <a:latin typeface="Franklin Gothic Book" panose="020B0503020102020204"/>
              <a:ea typeface="メイリオ" panose="020B0604030504040204" pitchFamily="50" charset="-128"/>
              <a:cs typeface="+mn-cs"/>
            </a:endParaRPr>
          </a:p>
        </p:txBody>
      </p:sp>
      <p:pic>
        <p:nvPicPr>
          <p:cNvPr id="12" name="図 11">
            <a:extLst>
              <a:ext uri="{FF2B5EF4-FFF2-40B4-BE49-F238E27FC236}">
                <a16:creationId xmlns:a16="http://schemas.microsoft.com/office/drawing/2014/main" id="{4363301C-7112-7032-D786-3F2C603D816A}"/>
              </a:ext>
            </a:extLst>
          </p:cNvPr>
          <p:cNvPicPr>
            <a:picLocks noChangeAspect="1"/>
          </p:cNvPicPr>
          <p:nvPr/>
        </p:nvPicPr>
        <p:blipFill rotWithShape="1">
          <a:blip r:embed="rId2">
            <a:extLst>
              <a:ext uri="{28A0092B-C50C-407E-A947-70E740481C1C}">
                <a14:useLocalDpi xmlns:a14="http://schemas.microsoft.com/office/drawing/2010/main" val="0"/>
              </a:ext>
            </a:extLst>
          </a:blip>
          <a:srcRect l="9525" r="8988" b="9197"/>
          <a:stretch/>
        </p:blipFill>
        <p:spPr>
          <a:xfrm rot="16200000">
            <a:off x="8110619" y="3224269"/>
            <a:ext cx="2344953" cy="4642507"/>
          </a:xfrm>
          <a:prstGeom prst="rect">
            <a:avLst/>
          </a:prstGeom>
          <a:ln w="88900" cap="sq" cmpd="thickThin">
            <a:solidFill>
              <a:srgbClr val="000000"/>
            </a:solidFill>
            <a:prstDash val="solid"/>
            <a:miter lim="800000"/>
          </a:ln>
          <a:effectLst>
            <a:innerShdw blurRad="76200">
              <a:srgbClr val="000000"/>
            </a:innerShdw>
          </a:effectLst>
        </p:spPr>
      </p:pic>
      <p:sp>
        <p:nvSpPr>
          <p:cNvPr id="6" name="テキスト ボックス 5">
            <a:extLst>
              <a:ext uri="{FF2B5EF4-FFF2-40B4-BE49-F238E27FC236}">
                <a16:creationId xmlns:a16="http://schemas.microsoft.com/office/drawing/2014/main" id="{81E5D0FE-727F-41C7-24AA-AF309DBACA3E}"/>
              </a:ext>
            </a:extLst>
          </p:cNvPr>
          <p:cNvSpPr txBox="1"/>
          <p:nvPr/>
        </p:nvSpPr>
        <p:spPr>
          <a:xfrm>
            <a:off x="30394" y="40504"/>
            <a:ext cx="1107996" cy="461665"/>
          </a:xfrm>
          <a:prstGeom prst="rect">
            <a:avLst/>
          </a:prstGeom>
          <a:noFill/>
        </p:spPr>
        <p:txBody>
          <a:bodyPr wrap="none" rtlCol="0">
            <a:spAutoFit/>
          </a:bodyPr>
          <a:lstStyle/>
          <a:p>
            <a:r>
              <a:rPr kumimoji="1" lang="ja-JP" altLang="en-US" sz="2400" b="1">
                <a:solidFill>
                  <a:srgbClr val="FF0000"/>
                </a:solidFill>
              </a:rPr>
              <a:t>記入例</a:t>
            </a:r>
          </a:p>
        </p:txBody>
      </p:sp>
    </p:spTree>
    <p:extLst>
      <p:ext uri="{BB962C8B-B14F-4D97-AF65-F5344CB8AC3E}">
        <p14:creationId xmlns:p14="http://schemas.microsoft.com/office/powerpoint/2010/main" val="21757460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147</Words>
  <Application>Microsoft Macintosh PowerPoint</Application>
  <PresentationFormat>ワイド画面</PresentationFormat>
  <Paragraphs>23</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メイリオ</vt:lpstr>
      <vt:lpstr>游ゴシック</vt:lpstr>
      <vt:lpstr>游ゴシック Light</vt:lpstr>
      <vt:lpstr>Arial</vt:lpstr>
      <vt:lpstr>Franklin Gothic Book</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寺井 淳</dc:creator>
  <cp:lastModifiedBy>寺井 淳</cp:lastModifiedBy>
  <cp:revision>2</cp:revision>
  <cp:lastPrinted>2024-12-20T05:54:11Z</cp:lastPrinted>
  <dcterms:created xsi:type="dcterms:W3CDTF">2024-12-20T05:26:37Z</dcterms:created>
  <dcterms:modified xsi:type="dcterms:W3CDTF">2024-12-20T06:07:13Z</dcterms:modified>
</cp:coreProperties>
</file>